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61" r:id="rId4"/>
    <p:sldId id="278" r:id="rId5"/>
    <p:sldId id="279" r:id="rId6"/>
    <p:sldId id="263" r:id="rId7"/>
    <p:sldId id="271" r:id="rId8"/>
    <p:sldId id="272" r:id="rId9"/>
    <p:sldId id="273" r:id="rId10"/>
    <p:sldId id="274" r:id="rId11"/>
    <p:sldId id="275" r:id="rId12"/>
    <p:sldId id="277" r:id="rId13"/>
    <p:sldId id="276" r:id="rId14"/>
    <p:sldId id="270" r:id="rId15"/>
    <p:sldId id="259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3DEC6922-C2CB-4D95-B1F6-7747F20833AA}"/>
    <pc:docChg chg="custSel modSld">
      <pc:chgData name="Steven Linkels" userId="82b2834b-7373-49b3-b259-2f89722ff704" providerId="ADAL" clId="{3DEC6922-C2CB-4D95-B1F6-7747F20833AA}" dt="2022-09-13T13:21:57.599" v="114" actId="20577"/>
      <pc:docMkLst>
        <pc:docMk/>
      </pc:docMkLst>
      <pc:sldChg chg="modSp mod">
        <pc:chgData name="Steven Linkels" userId="82b2834b-7373-49b3-b259-2f89722ff704" providerId="ADAL" clId="{3DEC6922-C2CB-4D95-B1F6-7747F20833AA}" dt="2022-09-13T13:21:57.599" v="114" actId="20577"/>
        <pc:sldMkLst>
          <pc:docMk/>
          <pc:sldMk cId="1914404811" sldId="257"/>
        </pc:sldMkLst>
        <pc:spChg chg="mod">
          <ac:chgData name="Steven Linkels" userId="82b2834b-7373-49b3-b259-2f89722ff704" providerId="ADAL" clId="{3DEC6922-C2CB-4D95-B1F6-7747F20833AA}" dt="2022-09-13T13:21:57.599" v="114" actId="20577"/>
          <ac:spMkLst>
            <pc:docMk/>
            <pc:sldMk cId="1914404811" sldId="257"/>
            <ac:spMk id="6" creationId="{81B96BA2-902A-4078-8942-E8A2417A9A29}"/>
          </ac:spMkLst>
        </pc:spChg>
      </pc:sldChg>
      <pc:sldChg chg="modSp mod">
        <pc:chgData name="Steven Linkels" userId="82b2834b-7373-49b3-b259-2f89722ff704" providerId="ADAL" clId="{3DEC6922-C2CB-4D95-B1F6-7747F20833AA}" dt="2022-09-13T13:06:27.692" v="104" actId="6549"/>
        <pc:sldMkLst>
          <pc:docMk/>
          <pc:sldMk cId="3427332459" sldId="258"/>
        </pc:sldMkLst>
        <pc:spChg chg="mod">
          <ac:chgData name="Steven Linkels" userId="82b2834b-7373-49b3-b259-2f89722ff704" providerId="ADAL" clId="{3DEC6922-C2CB-4D95-B1F6-7747F20833AA}" dt="2022-09-13T13:06:27.692" v="104" actId="6549"/>
          <ac:spMkLst>
            <pc:docMk/>
            <pc:sldMk cId="3427332459" sldId="258"/>
            <ac:spMk id="3" creationId="{E429FBF4-CC7E-4763-94FB-BE8054F67467}"/>
          </ac:spMkLst>
        </pc:spChg>
      </pc:sldChg>
      <pc:sldChg chg="modSp mod">
        <pc:chgData name="Steven Linkels" userId="82b2834b-7373-49b3-b259-2f89722ff704" providerId="ADAL" clId="{3DEC6922-C2CB-4D95-B1F6-7747F20833AA}" dt="2022-09-13T13:10:37.379" v="105" actId="2711"/>
        <pc:sldMkLst>
          <pc:docMk/>
          <pc:sldMk cId="3927708747" sldId="263"/>
        </pc:sldMkLst>
        <pc:spChg chg="mod">
          <ac:chgData name="Steven Linkels" userId="82b2834b-7373-49b3-b259-2f89722ff704" providerId="ADAL" clId="{3DEC6922-C2CB-4D95-B1F6-7747F20833AA}" dt="2022-09-13T13:10:37.379" v="105" actId="2711"/>
          <ac:spMkLst>
            <pc:docMk/>
            <pc:sldMk cId="3927708747" sldId="263"/>
            <ac:spMk id="5" creationId="{182173A1-E73E-4365-AA43-B57E93C946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5B751-DB11-495C-B3C2-E07ED283CE9A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DC94F-FF57-44E5-A505-5C37A6BA7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372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0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376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301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Filmpje onder de loep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67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1646E-0DEC-4C32-7F63-1D6687679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036C606-B69F-EA2B-FB32-901960860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38D325-C7EA-B4E6-C542-07F31539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C4941-4AA7-B6ED-6282-8FF62FE74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25F92C-C9DC-0F46-1E68-49CC4DF5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34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35B9D-4AF3-5BEE-5DC5-75C86B381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53014F4-6F62-8B7C-FE4A-104B6E371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455CCF-6DEF-C99F-354F-69798B18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374F89-0288-260F-C3CE-FE8DBCD9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637079-1392-2C33-54D6-C8405F66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72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B3C05AA-D6FA-6BCA-EFB1-8647C7FB7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B9DDC06-7423-90D7-4FCA-545F44642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DFD4B5-0780-E66D-830E-4A9F9FCA3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03A198-A0B9-CEAF-0847-FA13F79B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230BE5-1110-ACF6-9F34-7AF4577C5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8915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37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411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37D12D-A618-E47C-9748-5EF7966F3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2B110D-D073-31DD-2A57-5C4446511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5A322D-FBC1-C24A-8AF4-3077F1FB9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4768FD-2684-8C17-B599-62881DD4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DD752F-0C6C-9CEF-B768-E6E9D1AD2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561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ACA9D7-A1CC-F994-0255-648EA035A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C4440D-EE71-2D52-CC67-3CAB40298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207736-6E5B-471E-EB41-DDA87A56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A852A7-DDDF-23C3-C917-624291F92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D35E3D-0D1B-3AAD-A44F-F0B062E66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43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4AC940-9866-B880-06D8-741D2822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F540D7-B3B6-F3D0-8B60-D538D9E024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FE439B8-30B5-C11A-E3AC-FBD3BAA22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FAE641-CA73-611A-32E2-C8CD4135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404C348-C869-80E0-E351-1F555990C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916FD14-3984-32D8-0243-09FD20C6C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25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BAEA36-9682-2A44-3DE5-BD573051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1FF4A3-8DAA-555D-7148-42BD90F40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AA11D7-740D-E991-55FB-DA0F952F5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88021A2-9C19-9B55-2FD5-0E2E95460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76BD371-A093-B340-D7EF-E1318D9D3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C3ED024-3DBD-A5F9-E137-40B8B4D1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848D1BD-B0F3-0DFF-D88D-C6014C8F8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E5C7B64-70ED-8AC0-01CD-53612D0EA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16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261EE-6D36-AA2D-E02A-FB75559DE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D8413DA-A494-3A34-4520-757F49F2B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7DC265A-A974-B519-8F00-F0FF8327C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FB4348D-D2A4-3109-025E-13937F1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69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9177D4F-82E1-0A8C-724E-DC359841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03DD1F0-F047-909A-AD32-009C935BB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6464D62-4C0E-978C-C9F0-5595E63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1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51D92-5D5D-32B7-5476-A4A8F5FB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5A0EF4-C196-E371-5E5D-42B68D5A8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2EFD5CD-1361-A1E6-9489-6E90C7B9B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8151EC4-4792-6285-17AB-D36FA79A3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738266-65A4-89B1-5585-4EC2AEBD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07DFCF-45EF-7D6F-2EA3-392B2AFD5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10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DA0F8E-AC64-08B5-C2F6-FDACECB8B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907EF23-4804-C941-DB2A-2E4C72A3D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BFE1E8-BA97-31A9-423B-4453D9795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E9B04D-D135-48F8-91BA-464143CC1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7E45EE-5B1D-ABCA-82CC-A0FD67BE1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478A61A-309F-1C63-9C84-C56E6832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92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FD81AD2-F1AB-BA62-630D-1BA3DD6B1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A0A496D-D005-D938-9B31-E983F0F70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521298-8554-231B-64E2-C44660761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F51F4-24A5-461A-83FF-3D19222ECD7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AC6F86-446E-997D-5C27-4B2F2FBC0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334DC9-7610-907A-CFE1-AA6A2305C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C42E6-F800-4DCD-B386-056F1697D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43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gl03OkPjo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Leefbare stad 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Onderzoeksopzet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Theoretisch kader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Burgerparticipatie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Onderzoeksresultaten- en advies</a:t>
            </a:r>
            <a:endParaRPr lang="en-US" sz="1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12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5" y="1727561"/>
            <a:ext cx="3017542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Leefbaarheid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Onderzoeksopzet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18227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394454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Kennistoets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Adviesrapport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nl-NL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Pecha</a:t>
            </a: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nl-NL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Kucha</a:t>
            </a:r>
            <a:endParaRPr lang="nl-NL" sz="1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769DB-649D-48A4-ACFE-B3C8E005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663" y="407800"/>
            <a:ext cx="6645424" cy="648072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Wat is onderzoek?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1C8C33-900B-4CD7-B3FE-4D3FED485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663" y="1196753"/>
            <a:ext cx="8846773" cy="4929411"/>
          </a:xfrm>
        </p:spPr>
        <p:txBody>
          <a:bodyPr>
            <a:normAutofit/>
          </a:bodyPr>
          <a:lstStyle/>
          <a:p>
            <a:r>
              <a:rPr lang="nl-NL" b="1" dirty="0"/>
              <a:t>Onderzoek</a:t>
            </a:r>
            <a:r>
              <a:rPr lang="nl-NL" dirty="0"/>
              <a:t> is het verzamelen van (nieuwe) informatie om de kennis te vergroten, om de probleemhebber een advies te kunnen geven hoe zijn probleem is op te lossen</a:t>
            </a:r>
          </a:p>
          <a:p>
            <a:endParaRPr lang="nl-NL" dirty="0"/>
          </a:p>
          <a:p>
            <a:r>
              <a:rPr lang="nl-NL" dirty="0"/>
              <a:t>Hoe ga je dan te werk?</a:t>
            </a:r>
          </a:p>
          <a:p>
            <a:pPr marL="0" indent="0">
              <a:buNone/>
            </a:pPr>
            <a:r>
              <a:rPr lang="nl-NL" i="1" dirty="0"/>
              <a:t>Gestructureerd, systematisch, nauwkeurig en je gaat bewijzen dat iets zo is zonder er zelf wat van te vinden…tenzij…je dit kunt onderbouwen met deskresearch of fieldresearch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14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CD77D-FF63-448E-9954-03B3E426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134" y="548681"/>
            <a:ext cx="6645424" cy="648072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Onderzoeksmethoden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1DA247-61FE-4351-BAB5-88D501725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134" y="1397566"/>
            <a:ext cx="8846773" cy="4929411"/>
          </a:xfrm>
        </p:spPr>
        <p:txBody>
          <a:bodyPr>
            <a:normAutofit/>
          </a:bodyPr>
          <a:lstStyle/>
          <a:p>
            <a:r>
              <a:rPr lang="nl-NL" dirty="0"/>
              <a:t>Kwalitatieve onderzoeksmethoden (onderzoek met behulp van niet-cijfermatige gegevens) bijvoorbeeld:</a:t>
            </a:r>
          </a:p>
          <a:p>
            <a:pPr lvl="1"/>
            <a:r>
              <a:rPr lang="nl-NL" dirty="0"/>
              <a:t>Groepsdiscussie</a:t>
            </a:r>
          </a:p>
          <a:p>
            <a:pPr lvl="1"/>
            <a:r>
              <a:rPr lang="nl-NL" dirty="0"/>
              <a:t>Interview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Kwantitatieve onderzoeksmethoden (onderzoek met behulp van cijfermatige gegevens bijvoorbeeld:</a:t>
            </a:r>
          </a:p>
          <a:p>
            <a:pPr lvl="1"/>
            <a:r>
              <a:rPr lang="nl-NL" dirty="0"/>
              <a:t>Enquête</a:t>
            </a:r>
          </a:p>
          <a:p>
            <a:pPr lvl="1"/>
            <a:r>
              <a:rPr lang="nl-NL" dirty="0"/>
              <a:t>Observatie </a:t>
            </a:r>
          </a:p>
          <a:p>
            <a:pPr marL="0" indent="0">
              <a:buNone/>
            </a:pPr>
            <a:endParaRPr lang="nl-NL" i="1" dirty="0"/>
          </a:p>
        </p:txBody>
      </p:sp>
      <p:pic>
        <p:nvPicPr>
          <p:cNvPr id="6" name="Afbeelding 5">
            <a:hlinkClick r:id="rId3"/>
            <a:extLst>
              <a:ext uri="{FF2B5EF4-FFF2-40B4-BE49-F238E27FC236}">
                <a16:creationId xmlns:a16="http://schemas.microsoft.com/office/drawing/2014/main" id="{88F3BD2E-64FE-4CF7-B600-8AE7AB5AEC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8907" y="3557355"/>
            <a:ext cx="2076822" cy="207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41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CA126-DEEE-BFB4-C52C-7D6D0169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05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Dus wat gaan jullie het 1</a:t>
            </a:r>
            <a:r>
              <a:rPr lang="nl-NL" b="1" baseline="30000" dirty="0"/>
              <a:t>ste</a:t>
            </a:r>
            <a:r>
              <a:rPr lang="nl-NL" b="1" dirty="0"/>
              <a:t> en 2</a:t>
            </a:r>
            <a:r>
              <a:rPr lang="nl-NL" b="1" baseline="30000" dirty="0"/>
              <a:t>de</a:t>
            </a:r>
            <a:r>
              <a:rPr lang="nl-NL" b="1" dirty="0"/>
              <a:t> uur doen: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AFADFCF-6618-161D-7541-9E17AF9D8658}"/>
              </a:ext>
            </a:extLst>
          </p:cNvPr>
          <p:cNvSpPr txBox="1"/>
          <p:nvPr/>
        </p:nvSpPr>
        <p:spPr>
          <a:xfrm>
            <a:off x="426720" y="1393371"/>
            <a:ext cx="114256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r>
              <a:rPr lang="nl-NL" dirty="0"/>
              <a:t>Ga aan de slag met je eigen groep, de volgende zaken moeten gedaan worden in de volgorde die hieronder staat: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Noteer alles!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Maak 2 verschillende probleemstellingen, bedenk bij elke probleemstelling, 1 hoofdvraag met 5 deelvragen.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>
                <a:cs typeface="Arial" panose="020B0604020202020204" pitchFamily="34" charset="0"/>
              </a:rPr>
              <a:t>Bedenk</a:t>
            </a:r>
            <a:r>
              <a:rPr lang="nl-NL" sz="1800" dirty="0">
                <a:cs typeface="Arial" panose="020B0604020202020204" pitchFamily="34" charset="0"/>
              </a:rPr>
              <a:t> een passende onderzoeks</a:t>
            </a:r>
            <a:r>
              <a:rPr lang="nl-NL" dirty="0">
                <a:cs typeface="Arial" panose="020B0604020202020204" pitchFamily="34" charset="0"/>
              </a:rPr>
              <a:t>methode bij de vragen, wat zijn de eerste ideeën en op welke manieren zouden jullie onderzoek willen doen? </a:t>
            </a:r>
            <a:r>
              <a:rPr lang="nl-NL" dirty="0">
                <a:cs typeface="Arial" panose="020B0604020202020204" pitchFamily="34" charset="0"/>
                <a:sym typeface="Wingdings" panose="05000000000000000000" pitchFamily="2" charset="2"/>
              </a:rPr>
              <a:t> LA1 (Zie de Wiki voor LA1)</a:t>
            </a:r>
          </a:p>
          <a:p>
            <a:pPr marL="342900" indent="-342900">
              <a:buFont typeface="+mj-lt"/>
              <a:buAutoNum type="arabicPeriod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eriod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r>
              <a:rPr lang="nl-NL" dirty="0"/>
              <a:t>	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5B9FD77-A697-3321-822C-82DEC5986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3237" y="3260430"/>
            <a:ext cx="4185880" cy="2976426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AD6F551B-E7C5-0CF3-AC6D-1DFEA9900F24}"/>
              </a:ext>
            </a:extLst>
          </p:cNvPr>
          <p:cNvSpPr txBox="1"/>
          <p:nvPr/>
        </p:nvSpPr>
        <p:spPr>
          <a:xfrm>
            <a:off x="8003237" y="6236856"/>
            <a:ext cx="4185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Figuur 1: Tijdens het werken in groepen kom ik langs om bovenstaande te vragen</a:t>
            </a:r>
          </a:p>
        </p:txBody>
      </p:sp>
    </p:spTree>
    <p:extLst>
      <p:ext uri="{BB962C8B-B14F-4D97-AF65-F5344CB8AC3E}">
        <p14:creationId xmlns:p14="http://schemas.microsoft.com/office/powerpoint/2010/main" val="654499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12028-F831-42CD-8FFC-B7E944A8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 meer informatie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D30EF42-6474-4EDF-9C99-115AE3FA8D8B}"/>
              </a:ext>
            </a:extLst>
          </p:cNvPr>
          <p:cNvSpPr txBox="1"/>
          <p:nvPr/>
        </p:nvSpPr>
        <p:spPr>
          <a:xfrm>
            <a:off x="926432" y="1900989"/>
            <a:ext cx="77844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Vormen van onderzoek </a:t>
            </a:r>
          </a:p>
          <a:p>
            <a:r>
              <a:rPr lang="nl-NL" dirty="0"/>
              <a:t>Wat is een goed onderzoek</a:t>
            </a:r>
          </a:p>
          <a:p>
            <a:r>
              <a:rPr lang="nl-NL" dirty="0"/>
              <a:t>Welk onderzoek past bij jullie casus en hoofdvraag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&gt; Aan de slag met opzetten van onderzoek! </a:t>
            </a:r>
          </a:p>
        </p:txBody>
      </p:sp>
    </p:spTree>
    <p:extLst>
      <p:ext uri="{BB962C8B-B14F-4D97-AF65-F5344CB8AC3E}">
        <p14:creationId xmlns:p14="http://schemas.microsoft.com/office/powerpoint/2010/main" val="1198178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BFB82-760A-4793-B8D6-92B3A46F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Fieldresearch </a:t>
            </a:r>
          </a:p>
        </p:txBody>
      </p:sp>
    </p:spTree>
    <p:extLst>
      <p:ext uri="{BB962C8B-B14F-4D97-AF65-F5344CB8AC3E}">
        <p14:creationId xmlns:p14="http://schemas.microsoft.com/office/powerpoint/2010/main" val="3871805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C8260-4C2B-45E8-AB89-06A5EEA6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Samenwerking: </a:t>
            </a:r>
            <a:br>
              <a:rPr lang="nl-NL" sz="4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verantwoording </a:t>
            </a:r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9578D06-6CD0-4F20-AD21-D25359BC53D8}"/>
              </a:ext>
            </a:extLst>
          </p:cNvPr>
          <p:cNvSpPr txBox="1"/>
          <p:nvPr/>
        </p:nvSpPr>
        <p:spPr>
          <a:xfrm>
            <a:off x="962526" y="2298032"/>
            <a:ext cx="8037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Maak je eigen document</a:t>
            </a:r>
          </a:p>
        </p:txBody>
      </p:sp>
    </p:spTree>
    <p:extLst>
      <p:ext uri="{BB962C8B-B14F-4D97-AF65-F5344CB8AC3E}">
        <p14:creationId xmlns:p14="http://schemas.microsoft.com/office/powerpoint/2010/main" val="312737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10725" cy="1325563"/>
          </a:xfrm>
        </p:spPr>
        <p:txBody>
          <a:bodyPr>
            <a:normAutofit/>
          </a:bodyPr>
          <a:lstStyle/>
          <a:p>
            <a:r>
              <a:rPr lang="nl-NL" sz="40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Vandaag op het 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29FBF4-CC7E-4763-94FB-BE8054F674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393371"/>
            <a:ext cx="10515600" cy="4783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Probleemstelling: hoofd- en deelvragen maken 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nl-NL" sz="1800" i="1" baseline="300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2</a:t>
            </a:r>
            <a:r>
              <a:rPr lang="nl-NL" sz="1800" i="1" baseline="300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uur) </a:t>
            </a:r>
          </a:p>
          <a:p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Terugblik bezoek gemeente (tijdens het werken in groepjes) 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nl-NL" sz="1800" i="1" baseline="300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2</a:t>
            </a:r>
            <a:r>
              <a:rPr lang="nl-NL" sz="1800" i="1" baseline="300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uur) </a:t>
            </a:r>
            <a:endParaRPr lang="nl-NL" sz="18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 LA 1: Onderzoeksopzet 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nl-NL" sz="1800" i="1" baseline="300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2</a:t>
            </a:r>
            <a:r>
              <a:rPr lang="nl-NL" sz="1800" i="1" baseline="300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uur) </a:t>
            </a:r>
            <a:endParaRPr lang="nl-NL" sz="18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“Field research”  </a:t>
            </a:r>
          </a:p>
          <a:p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Samenwerkingsovereenkomst en Document verantwoording </a:t>
            </a: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sz="1800" i="1" baseline="300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nl-NL" sz="1800" i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uur</a:t>
            </a: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3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73D19D-88CE-4A1F-AA29-C0BD5A292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Probleemstelling, hoofd- en deelvragen maken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E569ABA-DAA5-4FAF-BEC3-0A3F08A9C7CA}"/>
              </a:ext>
            </a:extLst>
          </p:cNvPr>
          <p:cNvSpPr txBox="1"/>
          <p:nvPr/>
        </p:nvSpPr>
        <p:spPr>
          <a:xfrm>
            <a:off x="938461" y="374763"/>
            <a:ext cx="10415339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r>
              <a:rPr lang="nl-NL" b="1" dirty="0"/>
              <a:t>Probleemstelling =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Plaatst het probleem binnen de </a:t>
            </a:r>
            <a:r>
              <a:rPr lang="nl-NL" b="1" dirty="0"/>
              <a:t>juiste context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Beschrijft </a:t>
            </a:r>
            <a:r>
              <a:rPr lang="nl-NL" b="1" dirty="0"/>
              <a:t>precies </a:t>
            </a:r>
            <a:r>
              <a:rPr lang="nl-NL" dirty="0"/>
              <a:t>waar het onderzoek over gaat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Toont de </a:t>
            </a:r>
            <a:r>
              <a:rPr lang="nl-NL" b="1" dirty="0"/>
              <a:t>relevantie </a:t>
            </a:r>
            <a:r>
              <a:rPr lang="nl-NL" dirty="0"/>
              <a:t>van het probleem aan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Stuurt aan naar het </a:t>
            </a:r>
            <a:r>
              <a:rPr lang="nl-NL" b="1" dirty="0"/>
              <a:t>doel </a:t>
            </a:r>
            <a:r>
              <a:rPr lang="nl-NL" dirty="0"/>
              <a:t>van het onderzoek</a:t>
            </a:r>
          </a:p>
          <a:p>
            <a:endParaRPr lang="nl-NL" dirty="0"/>
          </a:p>
          <a:p>
            <a:r>
              <a:rPr lang="nl-NL" b="1" dirty="0"/>
              <a:t>Hoofdvraag = </a:t>
            </a:r>
          </a:p>
          <a:p>
            <a:pPr marL="342900" indent="-342900">
              <a:buAutoNum type="arabicPeriod"/>
            </a:pPr>
            <a:r>
              <a:rPr lang="nl-NL" dirty="0"/>
              <a:t>Stel slechts één vraag</a:t>
            </a:r>
          </a:p>
          <a:p>
            <a:pPr marL="342900" indent="-342900">
              <a:buAutoNum type="arabicPeriod"/>
            </a:pPr>
            <a:r>
              <a:rPr lang="nl-NL" dirty="0"/>
              <a:t>Een open vraag</a:t>
            </a:r>
          </a:p>
          <a:p>
            <a:pPr marL="342900" indent="-342900">
              <a:buAutoNum type="arabicPeriod"/>
            </a:pPr>
            <a:r>
              <a:rPr lang="nl-NL" dirty="0"/>
              <a:t>Benoem de relevantie (</a:t>
            </a:r>
            <a:r>
              <a:rPr lang="nl-NL" sz="1400" i="1" dirty="0"/>
              <a:t>oftewel: wie heeft er iets aan het onderzoek?</a:t>
            </a:r>
            <a:r>
              <a:rPr lang="nl-NL" dirty="0"/>
              <a:t>)</a:t>
            </a:r>
          </a:p>
          <a:p>
            <a:pPr marL="342900" indent="-342900">
              <a:buAutoNum type="arabicPeriod"/>
            </a:pPr>
            <a:r>
              <a:rPr lang="nl-NL" dirty="0"/>
              <a:t>Maak de hoofdvraag specifiek (</a:t>
            </a:r>
            <a:r>
              <a:rPr lang="nl-NL" sz="1400" dirty="0"/>
              <a:t>oftewel: wil je iets over de gezondheid van kinderen onderzoeken, maak het begrip gezondheid specifiek </a:t>
            </a:r>
            <a:r>
              <a:rPr lang="nl-NL" sz="1400" dirty="0">
                <a:sym typeface="Wingdings" panose="05000000000000000000" pitchFamily="2" charset="2"/>
              </a:rPr>
              <a:t> sport, voeding en/of geneesmiddelen</a:t>
            </a:r>
            <a:r>
              <a:rPr lang="nl-NL" dirty="0">
                <a:sym typeface="Wingdings" panose="05000000000000000000" pitchFamily="2" charset="2"/>
              </a:rPr>
              <a:t>)</a:t>
            </a:r>
          </a:p>
          <a:p>
            <a:pPr marL="342900" indent="-342900">
              <a:buAutoNum type="arabicPeriod"/>
            </a:pPr>
            <a:r>
              <a:rPr lang="nl-NL" dirty="0">
                <a:sym typeface="Wingdings" panose="05000000000000000000" pitchFamily="2" charset="2"/>
              </a:rPr>
              <a:t>Let op de onderzoekbaarheid (</a:t>
            </a:r>
            <a:r>
              <a:rPr lang="nl-NL" sz="1400" i="1" dirty="0">
                <a:sym typeface="Wingdings" panose="05000000000000000000" pitchFamily="2" charset="2"/>
              </a:rPr>
              <a:t>oftewel: hoe gaan jullie het onderzoeken?)</a:t>
            </a:r>
          </a:p>
          <a:p>
            <a:r>
              <a:rPr lang="nl-NL" i="1" dirty="0">
                <a:sym typeface="Wingdings" panose="05000000000000000000" pitchFamily="2" charset="2"/>
              </a:rPr>
              <a:t> Aan het einde van je onderzoek geven jullie als groep antwoord op de hoofdvraag</a:t>
            </a:r>
            <a:endParaRPr lang="nl-NL" i="1" dirty="0"/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	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FD49446-34CA-8C43-0551-6E620D43F8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57" t="32358" r="22073" b="51707"/>
          <a:stretch/>
        </p:blipFill>
        <p:spPr>
          <a:xfrm>
            <a:off x="1846217" y="5179942"/>
            <a:ext cx="10345782" cy="16164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0138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3854AE-CDAA-0ADC-D47C-9F3EF7A6E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536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Deelvragen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058C990-79AE-11B3-8B83-9F11C14C58FB}"/>
              </a:ext>
            </a:extLst>
          </p:cNvPr>
          <p:cNvSpPr txBox="1"/>
          <p:nvPr/>
        </p:nvSpPr>
        <p:spPr>
          <a:xfrm>
            <a:off x="838199" y="1236617"/>
            <a:ext cx="10515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Deelvragen = </a:t>
            </a:r>
          </a:p>
          <a:p>
            <a:pPr marL="342900" indent="-342900">
              <a:buAutoNum type="arabicPeriod"/>
            </a:pPr>
            <a:r>
              <a:rPr lang="nl-NL" dirty="0"/>
              <a:t>Dezelfde kenmerken als een hoofdvraag!</a:t>
            </a:r>
          </a:p>
          <a:p>
            <a:pPr marL="342900" indent="-342900">
              <a:buAutoNum type="arabicPeriod"/>
            </a:pPr>
            <a:r>
              <a:rPr lang="nl-NL" dirty="0"/>
              <a:t>Zijn minder complex</a:t>
            </a:r>
          </a:p>
          <a:p>
            <a:pPr marL="342900" indent="-342900">
              <a:buAutoNum type="arabicPeriod"/>
            </a:pPr>
            <a:r>
              <a:rPr lang="nl-NL" dirty="0"/>
              <a:t>Is een vraag die je per sé nodig hebt om de hoofdvraag te beantwoorden</a:t>
            </a:r>
          </a:p>
          <a:p>
            <a:pPr marL="342900" indent="-342900">
              <a:buAutoNum type="arabicPeriod"/>
            </a:pPr>
            <a:r>
              <a:rPr lang="nl-NL" dirty="0"/>
              <a:t>Probeer verschillende soorten vragen te bedenken (</a:t>
            </a:r>
            <a:r>
              <a:rPr lang="nl-NL" sz="1400" i="1" dirty="0"/>
              <a:t>zie figuur 2</a:t>
            </a:r>
            <a:r>
              <a:rPr lang="nl-NL" dirty="0"/>
              <a:t>)!</a:t>
            </a:r>
          </a:p>
          <a:p>
            <a:r>
              <a:rPr lang="nl-NL" dirty="0">
                <a:sym typeface="Wingdings" panose="05000000000000000000" pitchFamily="2" charset="2"/>
              </a:rPr>
              <a:t> De </a:t>
            </a:r>
            <a:r>
              <a:rPr lang="nl-NL" b="1" dirty="0">
                <a:sym typeface="Wingdings" panose="05000000000000000000" pitchFamily="2" charset="2"/>
              </a:rPr>
              <a:t>deelvragen</a:t>
            </a:r>
            <a:r>
              <a:rPr lang="nl-NL" dirty="0">
                <a:sym typeface="Wingdings" panose="05000000000000000000" pitchFamily="2" charset="2"/>
              </a:rPr>
              <a:t> samen geven antwoord op de hoofdvraag!</a:t>
            </a:r>
            <a:endParaRPr lang="nl-NL" dirty="0"/>
          </a:p>
        </p:txBody>
      </p:sp>
      <p:pic>
        <p:nvPicPr>
          <p:cNvPr id="1026" name="Picture 2" descr="Scriptietips – Scriptiegeslaagd">
            <a:extLst>
              <a:ext uri="{FF2B5EF4-FFF2-40B4-BE49-F238E27FC236}">
                <a16:creationId xmlns:a16="http://schemas.microsoft.com/office/drawing/2014/main" id="{D3DC78F4-DD6A-961F-617C-84CB4F477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30880"/>
            <a:ext cx="7315200" cy="317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EBF5A0A-69AA-8185-E3A0-FA8F352B00DE}"/>
              </a:ext>
            </a:extLst>
          </p:cNvPr>
          <p:cNvSpPr txBox="1"/>
          <p:nvPr/>
        </p:nvSpPr>
        <p:spPr>
          <a:xfrm>
            <a:off x="4876800" y="6402025"/>
            <a:ext cx="2790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Figuur 2: Soorten vragen</a:t>
            </a:r>
          </a:p>
        </p:txBody>
      </p:sp>
      <p:pic>
        <p:nvPicPr>
          <p:cNvPr id="1028" name="Picture 4" descr="Hoofdstuk 2 - Deelvraag">
            <a:extLst>
              <a:ext uri="{FF2B5EF4-FFF2-40B4-BE49-F238E27FC236}">
                <a16:creationId xmlns:a16="http://schemas.microsoft.com/office/drawing/2014/main" id="{2CB52EDF-0A17-7033-A264-FDA2AF981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30880"/>
            <a:ext cx="4876800" cy="317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2D16037E-FBBB-3AA6-3528-CCF7D8986F82}"/>
              </a:ext>
            </a:extLst>
          </p:cNvPr>
          <p:cNvSpPr txBox="1"/>
          <p:nvPr/>
        </p:nvSpPr>
        <p:spPr>
          <a:xfrm>
            <a:off x="34833" y="6402025"/>
            <a:ext cx="480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Figuur 1: voorbeeld hoofdvraag en deelvragen</a:t>
            </a:r>
          </a:p>
        </p:txBody>
      </p:sp>
    </p:spTree>
    <p:extLst>
      <p:ext uri="{BB962C8B-B14F-4D97-AF65-F5344CB8AC3E}">
        <p14:creationId xmlns:p14="http://schemas.microsoft.com/office/powerpoint/2010/main" val="30538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9AE41C-9864-71D4-FA66-A0CFA9F0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0090" y="0"/>
            <a:ext cx="10515600" cy="1325563"/>
          </a:xfrm>
        </p:spPr>
        <p:txBody>
          <a:bodyPr/>
          <a:lstStyle/>
          <a:p>
            <a:r>
              <a:rPr lang="nl-NL" b="1" dirty="0"/>
              <a:t>Intro LA1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7700814-8D96-E32B-3C2A-55D19DE15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90" y="1023800"/>
            <a:ext cx="10371909" cy="583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1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82173A1-E73E-4365-AA43-B57E93C94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Hoe start je een onderzoek?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32BD766D-B663-4CEC-9A0B-2FC8C9E0901C}"/>
              </a:ext>
            </a:extLst>
          </p:cNvPr>
          <p:cNvSpPr txBox="1">
            <a:spLocks/>
          </p:cNvSpPr>
          <p:nvPr/>
        </p:nvSpPr>
        <p:spPr>
          <a:xfrm>
            <a:off x="838201" y="1690688"/>
            <a:ext cx="9614836" cy="2839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nl-NL" dirty="0"/>
              <a:t>Grootste valkuil bij onderzoek doen is teveel factoren mee nemen in het onderzoek</a:t>
            </a:r>
          </a:p>
          <a:p>
            <a:pPr>
              <a:buFontTx/>
              <a:buChar char="-"/>
            </a:pPr>
            <a:r>
              <a:rPr lang="nl-NL" dirty="0"/>
              <a:t>Hoe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baken</a:t>
            </a:r>
            <a:r>
              <a:rPr lang="nl-NL" dirty="0"/>
              <a:t> je je onderzoek af? </a:t>
            </a:r>
          </a:p>
          <a:p>
            <a:pPr>
              <a:buFontTx/>
              <a:buChar char="-"/>
            </a:pPr>
            <a:r>
              <a:rPr lang="nl-NL" dirty="0"/>
              <a:t>Hoe geef je focus aan een onderzoek?</a:t>
            </a:r>
          </a:p>
          <a:p>
            <a:pPr>
              <a:buFontTx/>
              <a:buChar char="-"/>
            </a:pPr>
            <a:r>
              <a:rPr lang="nl-NL" dirty="0"/>
              <a:t>Hoe zorg je ervoor dat je aan het einde een antwoord hebt dat past bij de vraag?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0EB1B02-8C66-4D0B-B1E4-65C615E1FA26}"/>
              </a:ext>
            </a:extLst>
          </p:cNvPr>
          <p:cNvSpPr txBox="1"/>
          <p:nvPr/>
        </p:nvSpPr>
        <p:spPr>
          <a:xfrm>
            <a:off x="838200" y="5724774"/>
            <a:ext cx="9731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Hoofd- en deelvragen formuleren!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DDF4DA2-C964-43CB-9A33-5432EDEA1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743" y="4730978"/>
            <a:ext cx="1761897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0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8133D-63F3-4493-99DF-62508C6B9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574" y="597350"/>
            <a:ext cx="8860565" cy="648072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B161F-A546-4682-BAF2-6DE7EF8CE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920" y="1721649"/>
            <a:ext cx="8136904" cy="1996109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Waar denk je aan bij onderzoek?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8BCFF46-91C5-4B71-91DD-E98F34FD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574" y="2703938"/>
            <a:ext cx="2605555" cy="368086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4249354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9574" y="505585"/>
            <a:ext cx="8860565" cy="648072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Wat is onderzoek?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6951" y="1605100"/>
            <a:ext cx="6635080" cy="2933456"/>
          </a:xfrm>
        </p:spPr>
        <p:txBody>
          <a:bodyPr/>
          <a:lstStyle/>
          <a:p>
            <a:r>
              <a:rPr lang="nl-NL" dirty="0"/>
              <a:t>Systematisch</a:t>
            </a:r>
          </a:p>
          <a:p>
            <a:r>
              <a:rPr lang="nl-NL" dirty="0"/>
              <a:t>Gestructureerd</a:t>
            </a:r>
          </a:p>
          <a:p>
            <a:r>
              <a:rPr lang="nl-NL" dirty="0"/>
              <a:t>Bewijzen dat iets zo is</a:t>
            </a:r>
          </a:p>
          <a:p>
            <a:r>
              <a:rPr lang="nl-NL" dirty="0"/>
              <a:t>Waarnemen (geen mening hebben)</a:t>
            </a:r>
          </a:p>
          <a:p>
            <a:pPr lvl="1"/>
            <a:r>
              <a:rPr lang="nl-NL" dirty="0"/>
              <a:t>Objectief</a:t>
            </a:r>
          </a:p>
          <a:p>
            <a:pPr lvl="1"/>
            <a:r>
              <a:rPr lang="nl-NL" dirty="0"/>
              <a:t>Subjectief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6908" y="3693566"/>
            <a:ext cx="3214688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931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8159" y="772187"/>
            <a:ext cx="8860565" cy="648072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Controleerbaarheid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51084" y="1984578"/>
            <a:ext cx="7365504" cy="2188535"/>
          </a:xfrm>
        </p:spPr>
        <p:txBody>
          <a:bodyPr>
            <a:normAutofit lnSpcReduction="10000"/>
          </a:bodyPr>
          <a:lstStyle/>
          <a:p>
            <a:r>
              <a:rPr lang="nl-NL" dirty="0"/>
              <a:t>Een onderzoek moet herhaald kunnen worden!</a:t>
            </a:r>
          </a:p>
          <a:p>
            <a:r>
              <a:rPr lang="nl-NL" dirty="0"/>
              <a:t>Duidelijke beschrijving van methoden en stappen </a:t>
            </a:r>
          </a:p>
          <a:p>
            <a:r>
              <a:rPr lang="nl-NL" dirty="0"/>
              <a:t>Nauwkeurig werken</a:t>
            </a:r>
          </a:p>
          <a:p>
            <a:r>
              <a:rPr lang="nl-NL" dirty="0"/>
              <a:t>Vergroot betrouwbaarheid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057" y="3835533"/>
            <a:ext cx="1964531" cy="130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0202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13B82F-2E7E-42C4-B48E-A6575CBE6072}"/>
</file>

<file path=customXml/itemProps2.xml><?xml version="1.0" encoding="utf-8"?>
<ds:datastoreItem xmlns:ds="http://schemas.openxmlformats.org/officeDocument/2006/customXml" ds:itemID="{E3487DF3-BCEB-4F5A-A4CD-060D5CB7D874}"/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638</Words>
  <Application>Microsoft Office PowerPoint</Application>
  <PresentationFormat>Breedbeeld</PresentationFormat>
  <Paragraphs>128</Paragraphs>
  <Slides>15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Kantoorthema</vt:lpstr>
      <vt:lpstr>PowerPoint-presentatie</vt:lpstr>
      <vt:lpstr>Vandaag op het programma</vt:lpstr>
      <vt:lpstr>Probleemstelling, hoofd- en deelvragen maken </vt:lpstr>
      <vt:lpstr>Deelvragen</vt:lpstr>
      <vt:lpstr>Intro LA1</vt:lpstr>
      <vt:lpstr>Hoe start je een onderzoek?</vt:lpstr>
      <vt:lpstr>Onderzoek</vt:lpstr>
      <vt:lpstr>Wat is onderzoek?</vt:lpstr>
      <vt:lpstr>Controleerbaarheid</vt:lpstr>
      <vt:lpstr>Wat is onderzoek?</vt:lpstr>
      <vt:lpstr>Onderzoeksmethoden</vt:lpstr>
      <vt:lpstr>Dus wat gaan jullie het 1ste en 2de uur doen:</vt:lpstr>
      <vt:lpstr>Volgende week meer informatie</vt:lpstr>
      <vt:lpstr>Fieldresearch </vt:lpstr>
      <vt:lpstr>Samenwerking:  Document verantwoording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Steven Linkels</dc:creator>
  <cp:lastModifiedBy>Steven Linkels</cp:lastModifiedBy>
  <cp:revision>1</cp:revision>
  <dcterms:created xsi:type="dcterms:W3CDTF">2022-09-13T11:46:14Z</dcterms:created>
  <dcterms:modified xsi:type="dcterms:W3CDTF">2022-09-13T13:22:04Z</dcterms:modified>
</cp:coreProperties>
</file>