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61" r:id="rId4"/>
    <p:sldId id="278" r:id="rId5"/>
    <p:sldId id="279" r:id="rId6"/>
    <p:sldId id="263" r:id="rId7"/>
    <p:sldId id="271" r:id="rId8"/>
    <p:sldId id="272" r:id="rId9"/>
    <p:sldId id="273" r:id="rId10"/>
    <p:sldId id="274" r:id="rId11"/>
    <p:sldId id="275" r:id="rId12"/>
    <p:sldId id="277" r:id="rId13"/>
    <p:sldId id="276" r:id="rId14"/>
    <p:sldId id="270" r:id="rId15"/>
    <p:sldId id="259" r:id="rId1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62" d="100"/>
          <a:sy n="162" d="100"/>
        </p:scale>
        <p:origin x="250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ven Linkels" userId="82b2834b-7373-49b3-b259-2f89722ff704" providerId="ADAL" clId="{3DEC6922-C2CB-4D95-B1F6-7747F20833AA}"/>
    <pc:docChg chg="custSel modSld">
      <pc:chgData name="Steven Linkels" userId="82b2834b-7373-49b3-b259-2f89722ff704" providerId="ADAL" clId="{3DEC6922-C2CB-4D95-B1F6-7747F20833AA}" dt="2022-09-13T13:21:57.599" v="114" actId="20577"/>
      <pc:docMkLst>
        <pc:docMk/>
      </pc:docMkLst>
      <pc:sldChg chg="modSp mod">
        <pc:chgData name="Steven Linkels" userId="82b2834b-7373-49b3-b259-2f89722ff704" providerId="ADAL" clId="{3DEC6922-C2CB-4D95-B1F6-7747F20833AA}" dt="2022-09-13T13:21:57.599" v="114" actId="20577"/>
        <pc:sldMkLst>
          <pc:docMk/>
          <pc:sldMk cId="1914404811" sldId="257"/>
        </pc:sldMkLst>
        <pc:spChg chg="mod">
          <ac:chgData name="Steven Linkels" userId="82b2834b-7373-49b3-b259-2f89722ff704" providerId="ADAL" clId="{3DEC6922-C2CB-4D95-B1F6-7747F20833AA}" dt="2022-09-13T13:21:57.599" v="114" actId="20577"/>
          <ac:spMkLst>
            <pc:docMk/>
            <pc:sldMk cId="1914404811" sldId="257"/>
            <ac:spMk id="6" creationId="{81B96BA2-902A-4078-8942-E8A2417A9A29}"/>
          </ac:spMkLst>
        </pc:spChg>
      </pc:sldChg>
      <pc:sldChg chg="modSp mod">
        <pc:chgData name="Steven Linkels" userId="82b2834b-7373-49b3-b259-2f89722ff704" providerId="ADAL" clId="{3DEC6922-C2CB-4D95-B1F6-7747F20833AA}" dt="2022-09-13T13:06:27.692" v="104" actId="6549"/>
        <pc:sldMkLst>
          <pc:docMk/>
          <pc:sldMk cId="3427332459" sldId="258"/>
        </pc:sldMkLst>
        <pc:spChg chg="mod">
          <ac:chgData name="Steven Linkels" userId="82b2834b-7373-49b3-b259-2f89722ff704" providerId="ADAL" clId="{3DEC6922-C2CB-4D95-B1F6-7747F20833AA}" dt="2022-09-13T13:06:27.692" v="104" actId="6549"/>
          <ac:spMkLst>
            <pc:docMk/>
            <pc:sldMk cId="3427332459" sldId="258"/>
            <ac:spMk id="3" creationId="{E429FBF4-CC7E-4763-94FB-BE8054F67467}"/>
          </ac:spMkLst>
        </pc:spChg>
      </pc:sldChg>
      <pc:sldChg chg="modSp mod">
        <pc:chgData name="Steven Linkels" userId="82b2834b-7373-49b3-b259-2f89722ff704" providerId="ADAL" clId="{3DEC6922-C2CB-4D95-B1F6-7747F20833AA}" dt="2022-09-13T13:10:37.379" v="105" actId="2711"/>
        <pc:sldMkLst>
          <pc:docMk/>
          <pc:sldMk cId="3927708747" sldId="263"/>
        </pc:sldMkLst>
        <pc:spChg chg="mod">
          <ac:chgData name="Steven Linkels" userId="82b2834b-7373-49b3-b259-2f89722ff704" providerId="ADAL" clId="{3DEC6922-C2CB-4D95-B1F6-7747F20833AA}" dt="2022-09-13T13:10:37.379" v="105" actId="2711"/>
          <ac:spMkLst>
            <pc:docMk/>
            <pc:sldMk cId="3927708747" sldId="263"/>
            <ac:spMk id="5" creationId="{182173A1-E73E-4365-AA43-B57E93C946A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05B751-DB11-495C-B3C2-E07ED283CE9A}" type="datetimeFigureOut">
              <a:rPr lang="nl-NL" smtClean="0"/>
              <a:t>13-9-2022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9DC94F-FF57-44E5-A505-5C37A6BA7A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0372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="0" i="1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B32C65-5005-4605-8066-6953C27C5E63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13767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B32C65-5005-4605-8066-6953C27C5E63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53019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Filmpje onder de loep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B32C65-5005-4605-8066-6953C27C5E63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6678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61646E-0DEC-4C32-7F63-1D6687679F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036C606-B69F-EA2B-FB32-9019608609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738D325-C7EA-B4E6-C542-07F315392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F51F4-24A5-461A-83FF-3D19222ECD74}" type="datetimeFigureOut">
              <a:rPr lang="nl-NL" smtClean="0"/>
              <a:t>13-9-2022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8DC4941-4AA7-B6ED-6282-8FF62FE74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C25F92C-C9DC-0F46-1E68-49CC4DF54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C42E6-F800-4DCD-B386-056F1697DA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4345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635B9D-4AF3-5BEE-5DC5-75C86B381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53014F4-6F62-8B7C-FE4A-104B6E371D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0455CCF-6DEF-C99F-354F-69798B18D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F51F4-24A5-461A-83FF-3D19222ECD74}" type="datetimeFigureOut">
              <a:rPr lang="nl-NL" smtClean="0"/>
              <a:t>13-9-2022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D374F89-0288-260F-C3CE-FE8DBCD99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3637079-1392-2C33-54D6-C8405F666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C42E6-F800-4DCD-B386-056F1697DA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5728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AB3C05AA-D6FA-6BCA-EFB1-8647C7FB73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B9DDC06-7423-90D7-4FCA-545F44642B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CDFD4B5-0780-E66D-830E-4A9F9FCA3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F51F4-24A5-461A-83FF-3D19222ECD74}" type="datetimeFigureOut">
              <a:rPr lang="nl-NL" smtClean="0"/>
              <a:t>13-9-2022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903A198-A0B9-CEAF-0847-FA13F79B4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7230BE5-1110-ACF6-9F34-7AF4577C5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C42E6-F800-4DCD-B386-056F1697DA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89158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Vormentaal">
            <a:extLst>
              <a:ext uri="{FF2B5EF4-FFF2-40B4-BE49-F238E27FC236}">
                <a16:creationId xmlns:a16="http://schemas.microsoft.com/office/drawing/2014/main" id="{9F6768AA-6EFF-47EC-90A7-8C4D4510EF5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2C041AC9-116B-4F01-8FC8-907E718B2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BDFFB96-23F6-436F-B999-260145B38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13-9-2022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ACEA7AC-038A-4FE9-8417-7A5B7BC14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2CD80BFB-C780-410E-B4A6-97DA0C40417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65" y="6077948"/>
            <a:ext cx="2151868" cy="64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05370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FF87D9-0B69-41E6-BCC7-2A763CFB9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D5094E34-B709-4148-AAD2-3E31B39B3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13-9-2022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AB07FF9-DFE7-4583-9ED1-72016D530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6A20854E-98DB-41E1-A8DE-A42436926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4115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37D12D-A618-E47C-9748-5EF7966F3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22B110D-D073-31DD-2A57-5C4446511B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E5A322D-FBC1-C24A-8AF4-3077F1FB9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F51F4-24A5-461A-83FF-3D19222ECD74}" type="datetimeFigureOut">
              <a:rPr lang="nl-NL" smtClean="0"/>
              <a:t>13-9-2022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24768FD-2684-8C17-B599-62881DD46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1DD752F-0C6C-9CEF-B768-E6E9D1AD2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C42E6-F800-4DCD-B386-056F1697DA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5615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ACA9D7-A1CC-F994-0255-648EA035A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1C4440D-EE71-2D52-CC67-3CAB402988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1207736-6E5B-471E-EB41-DDA87A566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F51F4-24A5-461A-83FF-3D19222ECD74}" type="datetimeFigureOut">
              <a:rPr lang="nl-NL" smtClean="0"/>
              <a:t>13-9-2022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6A852A7-DDDF-23C3-C917-624291F92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4D35E3D-0D1B-3AAD-A44F-F0B062E66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C42E6-F800-4DCD-B386-056F1697DA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7432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4AC940-9866-B880-06D8-741D2822D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5F540D7-B3B6-F3D0-8B60-D538D9E024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FE439B8-30B5-C11A-E3AC-FBD3BAA228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EFAE641-CA73-611A-32E2-C8CD41351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F51F4-24A5-461A-83FF-3D19222ECD74}" type="datetimeFigureOut">
              <a:rPr lang="nl-NL" smtClean="0"/>
              <a:t>13-9-2022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404C348-C869-80E0-E351-1F555990C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916FD14-3984-32D8-0243-09FD20C6C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C42E6-F800-4DCD-B386-056F1697DA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1258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BAEA36-9682-2A44-3DE5-BD573051D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B1FF4A3-8DAA-555D-7148-42BD90F402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1AA11D7-740D-E991-55FB-DA0F952F57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988021A2-9C19-9B55-2FD5-0E2E954609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076BD371-A093-B340-D7EF-E1318D9D36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8C3ED024-3DBD-A5F9-E137-40B8B4D1F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F51F4-24A5-461A-83FF-3D19222ECD74}" type="datetimeFigureOut">
              <a:rPr lang="nl-NL" smtClean="0"/>
              <a:t>13-9-2022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A848D1BD-B0F3-0DFF-D88D-C6014C8F8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DE5C7B64-70ED-8AC0-01CD-53612D0EA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C42E6-F800-4DCD-B386-056F1697DA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2161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3261EE-6D36-AA2D-E02A-FB75559DE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5D8413DA-A494-3A34-4520-757F49F2B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F51F4-24A5-461A-83FF-3D19222ECD74}" type="datetimeFigureOut">
              <a:rPr lang="nl-NL" smtClean="0"/>
              <a:t>13-9-2022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7DC265A-A974-B519-8F00-F0FF8327C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FB4348D-D2A4-3109-025E-13937F100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C42E6-F800-4DCD-B386-056F1697DA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0698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49177D4F-82E1-0A8C-724E-DC3598412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F51F4-24A5-461A-83FF-3D19222ECD74}" type="datetimeFigureOut">
              <a:rPr lang="nl-NL" smtClean="0"/>
              <a:t>13-9-2022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D03DD1F0-F047-909A-AD32-009C935BB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6464D62-4C0E-978C-C9F0-5595E63A1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C42E6-F800-4DCD-B386-056F1697DA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913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F51D92-5D5D-32B7-5476-A4A8F5FB5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D5A0EF4-C196-E371-5E5D-42B68D5A88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2EFD5CD-1361-A1E6-9489-6E90C7B9B1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8151EC4-4792-6285-17AB-D36FA79A3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F51F4-24A5-461A-83FF-3D19222ECD74}" type="datetimeFigureOut">
              <a:rPr lang="nl-NL" smtClean="0"/>
              <a:t>13-9-2022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E738266-65A4-89B1-5585-4EC2AEBDA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707DFCF-45EF-7D6F-2EA3-392B2AFD5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C42E6-F800-4DCD-B386-056F1697DA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6101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DA0F8E-AC64-08B5-C2F6-FDACECB8B9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7907EF23-4804-C941-DB2A-2E4C72A3D0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9BFE1E8-BA97-31A9-423B-4453D97957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EE9B04D-D135-48F8-91BA-464143CC1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F51F4-24A5-461A-83FF-3D19222ECD74}" type="datetimeFigureOut">
              <a:rPr lang="nl-NL" smtClean="0"/>
              <a:t>13-9-2022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67E45EE-5B1D-ABCA-82CC-A0FD67BE1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478A61A-309F-1C63-9C84-C56E68326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C42E6-F800-4DCD-B386-056F1697DA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5925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1FD81AD2-F1AB-BA62-630D-1BA3DD6B1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A0A496D-D005-D938-9B31-E983F0F705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5521298-8554-231B-64E2-C446607615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F51F4-24A5-461A-83FF-3D19222ECD74}" type="datetimeFigureOut">
              <a:rPr lang="nl-NL" smtClean="0"/>
              <a:t>13-9-2022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0AC6F86-446E-997D-5C27-4B2F2FBC02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8334DC9-7610-907A-CFE1-AA6A2305CD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3C42E6-F800-4DCD-B386-056F1697DA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7430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Jgl03OkPjo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2">
            <a:extLst>
              <a:ext uri="{FF2B5EF4-FFF2-40B4-BE49-F238E27FC236}">
                <a16:creationId xmlns:a16="http://schemas.microsoft.com/office/drawing/2014/main" id="{7E256807-68E5-45A0-8DD0-5696A7E4E94A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98488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4400" b="1" dirty="0">
                <a:solidFill>
                  <a:srgbClr val="B8A1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IBS Leefbare stad </a:t>
            </a:r>
            <a:endParaRPr lang="nl-NL" sz="4400" dirty="0">
              <a:solidFill>
                <a:srgbClr val="B8A1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jdelijke aanduiding voor inhoud 5">
            <a:extLst>
              <a:ext uri="{FF2B5EF4-FFF2-40B4-BE49-F238E27FC236}">
                <a16:creationId xmlns:a16="http://schemas.microsoft.com/office/drawing/2014/main" id="{D3700955-4AB3-462E-A398-76CFA58BDAB0}"/>
              </a:ext>
            </a:extLst>
          </p:cNvPr>
          <p:cNvSpPr txBox="1">
            <a:spLocks/>
          </p:cNvSpPr>
          <p:nvPr/>
        </p:nvSpPr>
        <p:spPr>
          <a:xfrm>
            <a:off x="8733347" y="1736252"/>
            <a:ext cx="2562138" cy="203280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NL" sz="12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IBS Thema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l-NL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Onderzoeksopzet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l-NL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Theoretisch kader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l-NL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Burgerparticipatie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l-NL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Onderzoeksresultaten- en advies</a:t>
            </a:r>
            <a:endParaRPr lang="en-US" sz="10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nl-NL" sz="1200" b="1" dirty="0">
              <a:solidFill>
                <a:srgbClr val="00064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1B96BA2-902A-4078-8942-E8A2417A9A29}"/>
              </a:ext>
            </a:extLst>
          </p:cNvPr>
          <p:cNvSpPr txBox="1">
            <a:spLocks/>
          </p:cNvSpPr>
          <p:nvPr/>
        </p:nvSpPr>
        <p:spPr bwMode="auto">
          <a:xfrm>
            <a:off x="1915405" y="1727561"/>
            <a:ext cx="3017542" cy="2032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nl-NL" sz="18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Begrippen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>Leefbaarheid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>Onderzoeksopzet</a:t>
            </a:r>
          </a:p>
        </p:txBody>
      </p:sp>
      <p:graphicFrame>
        <p:nvGraphicFramePr>
          <p:cNvPr id="7" name="Tabel 13">
            <a:extLst>
              <a:ext uri="{FF2B5EF4-FFF2-40B4-BE49-F238E27FC236}">
                <a16:creationId xmlns:a16="http://schemas.microsoft.com/office/drawing/2014/main" id="{E301E4D4-09EB-42FE-AC70-36D3DFBAE6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118227"/>
              </p:ext>
            </p:extLst>
          </p:nvPr>
        </p:nvGraphicFramePr>
        <p:xfrm>
          <a:off x="2032961" y="6161520"/>
          <a:ext cx="7459328" cy="48256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38909">
                  <a:extLst>
                    <a:ext uri="{9D8B030D-6E8A-4147-A177-3AD203B41FA5}">
                      <a16:colId xmlns:a16="http://schemas.microsoft.com/office/drawing/2014/main" val="64876989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469597195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1458696249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4042337055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103298566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256723198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73331059"/>
                    </a:ext>
                  </a:extLst>
                </a:gridCol>
                <a:gridCol w="726612">
                  <a:extLst>
                    <a:ext uri="{9D8B030D-6E8A-4147-A177-3AD203B41FA5}">
                      <a16:colId xmlns:a16="http://schemas.microsoft.com/office/drawing/2014/main" val="2175227633"/>
                    </a:ext>
                  </a:extLst>
                </a:gridCol>
                <a:gridCol w="713064">
                  <a:extLst>
                    <a:ext uri="{9D8B030D-6E8A-4147-A177-3AD203B41FA5}">
                      <a16:colId xmlns:a16="http://schemas.microsoft.com/office/drawing/2014/main" val="1428987022"/>
                    </a:ext>
                  </a:extLst>
                </a:gridCol>
                <a:gridCol w="847289">
                  <a:extLst>
                    <a:ext uri="{9D8B030D-6E8A-4147-A177-3AD203B41FA5}">
                      <a16:colId xmlns:a16="http://schemas.microsoft.com/office/drawing/2014/main" val="279876203"/>
                    </a:ext>
                  </a:extLst>
                </a:gridCol>
              </a:tblGrid>
              <a:tr h="482561"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chemeClr val="bg2"/>
                          </a:solidFill>
                        </a:rPr>
                        <a:t>Week 1</a:t>
                      </a:r>
                      <a:endParaRPr lang="nl-NL" sz="1200" b="1" kern="120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NL" sz="1200" b="1" kern="1200" dirty="0">
                          <a:solidFill>
                            <a:schemeClr val="tx1"/>
                          </a:solidFill>
                        </a:rPr>
                        <a:t>Week 2</a:t>
                      </a:r>
                      <a:endParaRPr lang="nl-NL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3</a:t>
                      </a:r>
                      <a:endParaRPr lang="nl-NL" sz="1200" b="1" kern="1200" dirty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4</a:t>
                      </a:r>
                      <a:endParaRPr lang="nl-NL" sz="1200" b="1" kern="1200" dirty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5</a:t>
                      </a:r>
                      <a:endParaRPr lang="nl-NL" sz="1200" b="1" kern="1200" dirty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5624924"/>
                  </a:ext>
                </a:extLst>
              </a:tr>
            </a:tbl>
          </a:graphicData>
        </a:graphic>
      </p:graphicFrame>
      <p:pic>
        <p:nvPicPr>
          <p:cNvPr id="8" name="Afbeelding 7">
            <a:extLst>
              <a:ext uri="{FF2B5EF4-FFF2-40B4-BE49-F238E27FC236}">
                <a16:creationId xmlns:a16="http://schemas.microsoft.com/office/drawing/2014/main" id="{272DB993-96F3-4002-941E-7B94050E844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198"/>
          <a:stretch/>
        </p:blipFill>
        <p:spPr>
          <a:xfrm>
            <a:off x="7714458" y="1712880"/>
            <a:ext cx="836782" cy="709602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D97B8CFA-CDB8-40FD-96FE-27726BF102A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12"/>
          <a:stretch/>
        </p:blipFill>
        <p:spPr>
          <a:xfrm>
            <a:off x="896515" y="1736252"/>
            <a:ext cx="836782" cy="701959"/>
          </a:xfrm>
          <a:prstGeom prst="rect">
            <a:avLst/>
          </a:prstGeom>
        </p:spPr>
      </p:pic>
      <p:sp>
        <p:nvSpPr>
          <p:cNvPr id="10" name="Tijdelijke aanduiding voor inhoud 5">
            <a:extLst>
              <a:ext uri="{FF2B5EF4-FFF2-40B4-BE49-F238E27FC236}">
                <a16:creationId xmlns:a16="http://schemas.microsoft.com/office/drawing/2014/main" id="{60253159-9685-4938-B8A7-8D90D4ABB2F1}"/>
              </a:ext>
            </a:extLst>
          </p:cNvPr>
          <p:cNvSpPr txBox="1">
            <a:spLocks/>
          </p:cNvSpPr>
          <p:nvPr/>
        </p:nvSpPr>
        <p:spPr bwMode="auto">
          <a:xfrm>
            <a:off x="8733347" y="3944541"/>
            <a:ext cx="2562138" cy="2032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nl-NL" sz="12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IBS Toetsing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l-NL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Kennistoets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l-NL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Adviesrapport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l-NL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nl-NL" sz="1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Pecha</a:t>
            </a:r>
            <a:r>
              <a:rPr lang="nl-NL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nl-NL" sz="1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Kucha</a:t>
            </a:r>
            <a:endParaRPr lang="nl-NL" sz="10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nl-NL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nl-NL" sz="1200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A72F2EFB-702C-4409-A49D-663AAFCEF81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580"/>
          <a:stretch/>
        </p:blipFill>
        <p:spPr>
          <a:xfrm>
            <a:off x="7714458" y="4128719"/>
            <a:ext cx="840560" cy="709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4048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B769DB-649D-48A4-ACFE-B3C8E005F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663" y="407800"/>
            <a:ext cx="6645424" cy="648072"/>
          </a:xfrm>
        </p:spPr>
        <p:txBody>
          <a:bodyPr>
            <a:normAutofit fontScale="90000"/>
          </a:bodyPr>
          <a:lstStyle/>
          <a:p>
            <a:pPr algn="l"/>
            <a:r>
              <a:rPr lang="nl-NL" dirty="0"/>
              <a:t>Wat is onderzoek?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51C8C33-900B-4CD7-B3FE-4D3FED485E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663" y="1196753"/>
            <a:ext cx="8846773" cy="4929411"/>
          </a:xfrm>
        </p:spPr>
        <p:txBody>
          <a:bodyPr>
            <a:normAutofit/>
          </a:bodyPr>
          <a:lstStyle/>
          <a:p>
            <a:r>
              <a:rPr lang="nl-NL" b="1" dirty="0"/>
              <a:t>Onderzoek</a:t>
            </a:r>
            <a:r>
              <a:rPr lang="nl-NL" dirty="0"/>
              <a:t> is het verzamelen van (nieuwe) informatie om de kennis te vergroten, om de probleemhebber een advies te kunnen geven hoe zijn probleem is op te lossen</a:t>
            </a:r>
          </a:p>
          <a:p>
            <a:endParaRPr lang="nl-NL" dirty="0"/>
          </a:p>
          <a:p>
            <a:r>
              <a:rPr lang="nl-NL" dirty="0"/>
              <a:t>Hoe ga je dan te werk?</a:t>
            </a:r>
          </a:p>
          <a:p>
            <a:pPr marL="0" indent="0">
              <a:buNone/>
            </a:pPr>
            <a:r>
              <a:rPr lang="nl-NL" i="1" dirty="0"/>
              <a:t>Gestructureerd, systematisch, nauwkeurig en je gaat bewijzen dat iets zo is zonder er zelf wat van te vinden…tenzij…je dit kunt onderbouwen met deskresearch of fieldresearch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901412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7CD77D-FF63-448E-9954-03B3E4265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2134" y="548681"/>
            <a:ext cx="6645424" cy="648072"/>
          </a:xfrm>
        </p:spPr>
        <p:txBody>
          <a:bodyPr>
            <a:normAutofit fontScale="90000"/>
          </a:bodyPr>
          <a:lstStyle/>
          <a:p>
            <a:pPr algn="l"/>
            <a:r>
              <a:rPr lang="nl-NL" dirty="0"/>
              <a:t>Onderzoeksmethoden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D1DA247-61FE-4351-BAB5-88D501725B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2134" y="1397566"/>
            <a:ext cx="8846773" cy="4929411"/>
          </a:xfrm>
        </p:spPr>
        <p:txBody>
          <a:bodyPr>
            <a:normAutofit/>
          </a:bodyPr>
          <a:lstStyle/>
          <a:p>
            <a:r>
              <a:rPr lang="nl-NL" dirty="0"/>
              <a:t>Kwalitatieve onderzoeksmethoden (onderzoek met behulp van niet-cijfermatige gegevens) bijvoorbeeld:</a:t>
            </a:r>
          </a:p>
          <a:p>
            <a:pPr lvl="1"/>
            <a:r>
              <a:rPr lang="nl-NL" dirty="0"/>
              <a:t>Groepsdiscussie</a:t>
            </a:r>
          </a:p>
          <a:p>
            <a:pPr lvl="1"/>
            <a:r>
              <a:rPr lang="nl-NL" dirty="0"/>
              <a:t>Interview</a:t>
            </a:r>
          </a:p>
          <a:p>
            <a:pPr marL="457200" lvl="1" indent="0">
              <a:buNone/>
            </a:pPr>
            <a:endParaRPr lang="nl-NL" dirty="0"/>
          </a:p>
          <a:p>
            <a:r>
              <a:rPr lang="nl-NL" dirty="0"/>
              <a:t>Kwantitatieve onderzoeksmethoden (onderzoek met behulp van cijfermatige gegevens bijvoorbeeld:</a:t>
            </a:r>
          </a:p>
          <a:p>
            <a:pPr lvl="1"/>
            <a:r>
              <a:rPr lang="nl-NL" dirty="0"/>
              <a:t>Enquête</a:t>
            </a:r>
          </a:p>
          <a:p>
            <a:pPr lvl="1"/>
            <a:r>
              <a:rPr lang="nl-NL" dirty="0"/>
              <a:t>Observatie </a:t>
            </a:r>
          </a:p>
          <a:p>
            <a:pPr marL="0" indent="0">
              <a:buNone/>
            </a:pPr>
            <a:endParaRPr lang="nl-NL" i="1" dirty="0"/>
          </a:p>
        </p:txBody>
      </p:sp>
      <p:pic>
        <p:nvPicPr>
          <p:cNvPr id="6" name="Afbeelding 5">
            <a:hlinkClick r:id="rId3"/>
            <a:extLst>
              <a:ext uri="{FF2B5EF4-FFF2-40B4-BE49-F238E27FC236}">
                <a16:creationId xmlns:a16="http://schemas.microsoft.com/office/drawing/2014/main" id="{88F3BD2E-64FE-4CF7-B600-8AE7AB5AECA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8907" y="3557355"/>
            <a:ext cx="2076822" cy="2076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7416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ECA126-DEEE-BFB4-C52C-7D6D01698F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3205"/>
            <a:ext cx="10515600" cy="1325563"/>
          </a:xfrm>
        </p:spPr>
        <p:txBody>
          <a:bodyPr/>
          <a:lstStyle/>
          <a:p>
            <a:pPr algn="ctr"/>
            <a:r>
              <a:rPr lang="nl-NL" b="1" dirty="0"/>
              <a:t>Dus wat gaan jullie het 1</a:t>
            </a:r>
            <a:r>
              <a:rPr lang="nl-NL" b="1" baseline="30000" dirty="0"/>
              <a:t>ste</a:t>
            </a:r>
            <a:r>
              <a:rPr lang="nl-NL" b="1" dirty="0"/>
              <a:t> en 2</a:t>
            </a:r>
            <a:r>
              <a:rPr lang="nl-NL" b="1" baseline="30000" dirty="0"/>
              <a:t>de</a:t>
            </a:r>
            <a:r>
              <a:rPr lang="nl-NL" b="1" dirty="0"/>
              <a:t> uur doen: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7AFADFCF-6618-161D-7541-9E17AF9D8658}"/>
              </a:ext>
            </a:extLst>
          </p:cNvPr>
          <p:cNvSpPr txBox="1"/>
          <p:nvPr/>
        </p:nvSpPr>
        <p:spPr>
          <a:xfrm>
            <a:off x="426720" y="1393371"/>
            <a:ext cx="1142564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/>
          </a:p>
          <a:p>
            <a:r>
              <a:rPr lang="nl-NL" dirty="0"/>
              <a:t>Ga aan de slag met je eigen groep, de volgende zaken moeten gedaan worden in de volgorde die hieronder staat: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/>
              <a:t>Noteer alles!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/>
              <a:t>Maak 2 verschillende probleemstellingen, bedenk bij elke probleemstelling, 1 hoofdvraag met 5 deelvragen.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>
                <a:cs typeface="Arial" panose="020B0604020202020204" pitchFamily="34" charset="0"/>
              </a:rPr>
              <a:t>Bedenk</a:t>
            </a:r>
            <a:r>
              <a:rPr lang="nl-NL" sz="1800" dirty="0">
                <a:cs typeface="Arial" panose="020B0604020202020204" pitchFamily="34" charset="0"/>
              </a:rPr>
              <a:t> een passende onderzoeks</a:t>
            </a:r>
            <a:r>
              <a:rPr lang="nl-NL" dirty="0">
                <a:cs typeface="Arial" panose="020B0604020202020204" pitchFamily="34" charset="0"/>
              </a:rPr>
              <a:t>methode bij de vragen, wat zijn de eerste ideeën en op welke manieren zouden jullie onderzoek willen doen? </a:t>
            </a:r>
            <a:r>
              <a:rPr lang="nl-NL" dirty="0">
                <a:cs typeface="Arial" panose="020B0604020202020204" pitchFamily="34" charset="0"/>
                <a:sym typeface="Wingdings" panose="05000000000000000000" pitchFamily="2" charset="2"/>
              </a:rPr>
              <a:t> LA1 (Zie de Wiki voor LA1)</a:t>
            </a:r>
          </a:p>
          <a:p>
            <a:pPr marL="342900" indent="-342900">
              <a:buFont typeface="+mj-lt"/>
              <a:buAutoNum type="arabicPeriod"/>
            </a:pPr>
            <a:endParaRPr lang="nl-NL" sz="18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342900" indent="-342900">
              <a:buFont typeface="+mj-lt"/>
              <a:buAutoNum type="arabicPeriod"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342900" indent="-342900">
              <a:buFont typeface="+mj-lt"/>
              <a:buAutoNum type="arabicPeriod"/>
            </a:pPr>
            <a:endParaRPr lang="nl-NL" dirty="0"/>
          </a:p>
          <a:p>
            <a:pPr marL="342900" indent="-342900">
              <a:buFont typeface="+mj-lt"/>
              <a:buAutoNum type="arabicPeriod"/>
            </a:pPr>
            <a:endParaRPr lang="nl-NL" dirty="0"/>
          </a:p>
          <a:p>
            <a:r>
              <a:rPr lang="nl-NL" dirty="0"/>
              <a:t>	</a:t>
            </a:r>
          </a:p>
          <a:p>
            <a:pPr marL="342900" indent="-342900">
              <a:buFont typeface="+mj-lt"/>
              <a:buAutoNum type="arabicPeriod"/>
            </a:pPr>
            <a:endParaRPr lang="nl-NL" dirty="0"/>
          </a:p>
          <a:p>
            <a:pPr marL="342900" indent="-342900">
              <a:buFont typeface="+mj-lt"/>
              <a:buAutoNum type="arabicPeriod"/>
            </a:pPr>
            <a:endParaRPr lang="nl-NL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45B9FD77-A697-3321-822C-82DEC59861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3237" y="3260430"/>
            <a:ext cx="4185880" cy="2976426"/>
          </a:xfrm>
          <a:prstGeom prst="rect">
            <a:avLst/>
          </a:prstGeom>
        </p:spPr>
      </p:pic>
      <p:sp>
        <p:nvSpPr>
          <p:cNvPr id="7" name="Tekstvak 6">
            <a:extLst>
              <a:ext uri="{FF2B5EF4-FFF2-40B4-BE49-F238E27FC236}">
                <a16:creationId xmlns:a16="http://schemas.microsoft.com/office/drawing/2014/main" id="{AD6F551B-E7C5-0CF3-AC6D-1DFEA9900F24}"/>
              </a:ext>
            </a:extLst>
          </p:cNvPr>
          <p:cNvSpPr txBox="1"/>
          <p:nvPr/>
        </p:nvSpPr>
        <p:spPr>
          <a:xfrm>
            <a:off x="8003237" y="6236856"/>
            <a:ext cx="4185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Figuur 1: Tijdens het werken in groepen kom ik langs om bovenstaande te vragen</a:t>
            </a:r>
          </a:p>
        </p:txBody>
      </p:sp>
    </p:spTree>
    <p:extLst>
      <p:ext uri="{BB962C8B-B14F-4D97-AF65-F5344CB8AC3E}">
        <p14:creationId xmlns:p14="http://schemas.microsoft.com/office/powerpoint/2010/main" val="6544996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F12028-F831-42CD-8FFC-B7E944A84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Volgende week meer informatie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DD30EF42-6474-4EDF-9C99-115AE3FA8D8B}"/>
              </a:ext>
            </a:extLst>
          </p:cNvPr>
          <p:cNvSpPr txBox="1"/>
          <p:nvPr/>
        </p:nvSpPr>
        <p:spPr>
          <a:xfrm>
            <a:off x="926432" y="1900989"/>
            <a:ext cx="778443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Vormen van onderzoek </a:t>
            </a:r>
          </a:p>
          <a:p>
            <a:r>
              <a:rPr lang="nl-NL" dirty="0"/>
              <a:t>Wat is een goed onderzoek</a:t>
            </a:r>
          </a:p>
          <a:p>
            <a:r>
              <a:rPr lang="nl-NL" dirty="0"/>
              <a:t>Welk onderzoek past bij jullie casus en hoofdvraag</a:t>
            </a:r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&gt; Aan de slag met opzetten van onderzoek! </a:t>
            </a:r>
          </a:p>
        </p:txBody>
      </p:sp>
    </p:spTree>
    <p:extLst>
      <p:ext uri="{BB962C8B-B14F-4D97-AF65-F5344CB8AC3E}">
        <p14:creationId xmlns:p14="http://schemas.microsoft.com/office/powerpoint/2010/main" val="11981786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6BFB82-760A-4793-B8D6-92B3A46F8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Fieldresearch </a:t>
            </a:r>
          </a:p>
        </p:txBody>
      </p:sp>
    </p:spTree>
    <p:extLst>
      <p:ext uri="{BB962C8B-B14F-4D97-AF65-F5344CB8AC3E}">
        <p14:creationId xmlns:p14="http://schemas.microsoft.com/office/powerpoint/2010/main" val="38718050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FC8260-4C2B-45E8-AB89-06A5EEA67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400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Samenwerking: </a:t>
            </a:r>
            <a:br>
              <a:rPr lang="nl-NL" sz="4400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4400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 verantwoording </a:t>
            </a:r>
            <a:endParaRPr lang="nl-NL" dirty="0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F9578D06-6CD0-4F20-AD21-D25359BC53D8}"/>
              </a:ext>
            </a:extLst>
          </p:cNvPr>
          <p:cNvSpPr txBox="1"/>
          <p:nvPr/>
        </p:nvSpPr>
        <p:spPr>
          <a:xfrm>
            <a:off x="962526" y="2298032"/>
            <a:ext cx="8037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Maak je eigen document</a:t>
            </a:r>
          </a:p>
        </p:txBody>
      </p:sp>
    </p:spTree>
    <p:extLst>
      <p:ext uri="{BB962C8B-B14F-4D97-AF65-F5344CB8AC3E}">
        <p14:creationId xmlns:p14="http://schemas.microsoft.com/office/powerpoint/2010/main" val="3127375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89699B-12C7-4C20-AA97-A0E263853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610725" cy="1325563"/>
          </a:xfrm>
        </p:spPr>
        <p:txBody>
          <a:bodyPr>
            <a:normAutofit/>
          </a:bodyPr>
          <a:lstStyle/>
          <a:p>
            <a:r>
              <a:rPr lang="nl-NL" sz="4000" dirty="0">
                <a:solidFill>
                  <a:srgbClr val="B8A1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Vandaag op het programma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429FBF4-CC7E-4763-94FB-BE8054F6746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393371"/>
            <a:ext cx="10515600" cy="47835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sz="2400" dirty="0">
              <a:solidFill>
                <a:srgbClr val="00064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400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Probleemstelling: hoofd- en deelvragen maken </a:t>
            </a:r>
            <a:r>
              <a:rPr lang="nl-NL" sz="1800" i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</a:t>
            </a:r>
            <a:r>
              <a:rPr lang="nl-NL" sz="1800" i="1" baseline="30000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</a:t>
            </a:r>
            <a:r>
              <a:rPr lang="nl-NL" sz="1800" i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 2</a:t>
            </a:r>
            <a:r>
              <a:rPr lang="nl-NL" sz="1800" i="1" baseline="30000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lang="nl-NL" sz="1800" i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uur) </a:t>
            </a:r>
          </a:p>
          <a:p>
            <a:endParaRPr lang="nl-NL" sz="2400" dirty="0">
              <a:solidFill>
                <a:srgbClr val="00064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400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Terugblik bezoek gemeente (tijdens het werken in groepjes) </a:t>
            </a:r>
            <a:r>
              <a:rPr lang="nl-NL" sz="1800" i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</a:t>
            </a:r>
            <a:r>
              <a:rPr lang="nl-NL" sz="1800" i="1" baseline="30000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</a:t>
            </a:r>
            <a:r>
              <a:rPr lang="nl-NL" sz="1800" i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 2</a:t>
            </a:r>
            <a:r>
              <a:rPr lang="nl-NL" sz="1800" i="1" baseline="30000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lang="nl-NL" sz="1800" i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uur) </a:t>
            </a:r>
            <a:endParaRPr lang="nl-NL" sz="1800" dirty="0">
              <a:solidFill>
                <a:srgbClr val="00064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sz="2400" dirty="0">
              <a:solidFill>
                <a:srgbClr val="00064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400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 LA 1: Onderzoeksopzet </a:t>
            </a:r>
            <a:r>
              <a:rPr lang="nl-NL" sz="1800" i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</a:t>
            </a:r>
            <a:r>
              <a:rPr lang="nl-NL" sz="1800" i="1" baseline="30000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</a:t>
            </a:r>
            <a:r>
              <a:rPr lang="nl-NL" sz="1800" i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 2</a:t>
            </a:r>
            <a:r>
              <a:rPr lang="nl-NL" sz="1800" i="1" baseline="30000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lang="nl-NL" sz="1800" i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uur) </a:t>
            </a:r>
            <a:endParaRPr lang="nl-NL" sz="1800" dirty="0">
              <a:solidFill>
                <a:srgbClr val="00064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sz="2400" dirty="0">
              <a:solidFill>
                <a:srgbClr val="00064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400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“Field research”  </a:t>
            </a:r>
          </a:p>
          <a:p>
            <a:endParaRPr lang="nl-NL" sz="2400" dirty="0">
              <a:solidFill>
                <a:srgbClr val="00064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400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Samenwerkingsovereenkomst en Document verantwoording </a:t>
            </a:r>
            <a:r>
              <a:rPr lang="nl-NL" sz="1800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nl-NL" sz="1800" i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nl-NL" sz="1800" i="1" baseline="30000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lang="nl-NL" sz="1800" i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uur</a:t>
            </a:r>
            <a:r>
              <a:rPr lang="nl-NL" sz="1800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nl-NL" sz="2400" dirty="0">
              <a:solidFill>
                <a:srgbClr val="00064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2400" dirty="0">
              <a:solidFill>
                <a:srgbClr val="00064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2400" dirty="0">
              <a:solidFill>
                <a:srgbClr val="00064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7332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73D19D-88CE-4A1F-AA29-C0BD5A2922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nl-NL" b="1" dirty="0"/>
              <a:t>Probleemstelling, hoofd- en deelvragen maken 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9E569ABA-DAA5-4FAF-BEC3-0A3F08A9C7CA}"/>
              </a:ext>
            </a:extLst>
          </p:cNvPr>
          <p:cNvSpPr txBox="1"/>
          <p:nvPr/>
        </p:nvSpPr>
        <p:spPr>
          <a:xfrm>
            <a:off x="938461" y="374763"/>
            <a:ext cx="10415339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/>
          </a:p>
          <a:p>
            <a:pPr marL="342900" indent="-342900">
              <a:buFont typeface="+mj-lt"/>
              <a:buAutoNum type="arabicPeriod"/>
            </a:pPr>
            <a:endParaRPr lang="nl-NL" dirty="0"/>
          </a:p>
          <a:p>
            <a:pPr marL="342900" indent="-342900">
              <a:buFont typeface="+mj-lt"/>
              <a:buAutoNum type="arabicPeriod"/>
            </a:pPr>
            <a:endParaRPr lang="nl-NL" dirty="0"/>
          </a:p>
          <a:p>
            <a:r>
              <a:rPr lang="nl-NL" b="1" dirty="0"/>
              <a:t>Probleemstelling =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/>
              <a:t>Plaatst het probleem binnen de </a:t>
            </a:r>
            <a:r>
              <a:rPr lang="nl-NL" b="1" dirty="0"/>
              <a:t>juiste context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/>
              <a:t>Beschrijft </a:t>
            </a:r>
            <a:r>
              <a:rPr lang="nl-NL" b="1" dirty="0"/>
              <a:t>precies </a:t>
            </a:r>
            <a:r>
              <a:rPr lang="nl-NL" dirty="0"/>
              <a:t>waar het onderzoek over gaat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/>
              <a:t>Toont de </a:t>
            </a:r>
            <a:r>
              <a:rPr lang="nl-NL" b="1" dirty="0"/>
              <a:t>relevantie </a:t>
            </a:r>
            <a:r>
              <a:rPr lang="nl-NL" dirty="0"/>
              <a:t>van het probleem aan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/>
              <a:t>Stuurt aan naar het </a:t>
            </a:r>
            <a:r>
              <a:rPr lang="nl-NL" b="1" dirty="0"/>
              <a:t>doel </a:t>
            </a:r>
            <a:r>
              <a:rPr lang="nl-NL" dirty="0"/>
              <a:t>van het onderzoek</a:t>
            </a:r>
          </a:p>
          <a:p>
            <a:endParaRPr lang="nl-NL" dirty="0"/>
          </a:p>
          <a:p>
            <a:r>
              <a:rPr lang="nl-NL" b="1" dirty="0"/>
              <a:t>Hoofdvraag = </a:t>
            </a:r>
          </a:p>
          <a:p>
            <a:pPr marL="342900" indent="-342900">
              <a:buAutoNum type="arabicPeriod"/>
            </a:pPr>
            <a:r>
              <a:rPr lang="nl-NL" dirty="0"/>
              <a:t>Stel slechts één vraag</a:t>
            </a:r>
          </a:p>
          <a:p>
            <a:pPr marL="342900" indent="-342900">
              <a:buAutoNum type="arabicPeriod"/>
            </a:pPr>
            <a:r>
              <a:rPr lang="nl-NL" dirty="0"/>
              <a:t>Een open vraag</a:t>
            </a:r>
          </a:p>
          <a:p>
            <a:pPr marL="342900" indent="-342900">
              <a:buAutoNum type="arabicPeriod"/>
            </a:pPr>
            <a:r>
              <a:rPr lang="nl-NL" dirty="0"/>
              <a:t>Benoem de relevantie (</a:t>
            </a:r>
            <a:r>
              <a:rPr lang="nl-NL" sz="1400" i="1" dirty="0"/>
              <a:t>oftewel: wie heeft er iets aan het onderzoek?</a:t>
            </a:r>
            <a:r>
              <a:rPr lang="nl-NL" dirty="0"/>
              <a:t>)</a:t>
            </a:r>
          </a:p>
          <a:p>
            <a:pPr marL="342900" indent="-342900">
              <a:buAutoNum type="arabicPeriod"/>
            </a:pPr>
            <a:r>
              <a:rPr lang="nl-NL" dirty="0"/>
              <a:t>Maak de hoofdvraag specifiek (</a:t>
            </a:r>
            <a:r>
              <a:rPr lang="nl-NL" sz="1400" dirty="0"/>
              <a:t>oftewel: wil je iets over de gezondheid van kinderen onderzoeken, maak het begrip gezondheid specifiek </a:t>
            </a:r>
            <a:r>
              <a:rPr lang="nl-NL" sz="1400" dirty="0">
                <a:sym typeface="Wingdings" panose="05000000000000000000" pitchFamily="2" charset="2"/>
              </a:rPr>
              <a:t> sport, voeding en/of geneesmiddelen</a:t>
            </a:r>
            <a:r>
              <a:rPr lang="nl-NL" dirty="0">
                <a:sym typeface="Wingdings" panose="05000000000000000000" pitchFamily="2" charset="2"/>
              </a:rPr>
              <a:t>)</a:t>
            </a:r>
          </a:p>
          <a:p>
            <a:pPr marL="342900" indent="-342900">
              <a:buAutoNum type="arabicPeriod"/>
            </a:pPr>
            <a:r>
              <a:rPr lang="nl-NL" dirty="0">
                <a:sym typeface="Wingdings" panose="05000000000000000000" pitchFamily="2" charset="2"/>
              </a:rPr>
              <a:t>Let op de onderzoekbaarheid (</a:t>
            </a:r>
            <a:r>
              <a:rPr lang="nl-NL" sz="1400" i="1" dirty="0">
                <a:sym typeface="Wingdings" panose="05000000000000000000" pitchFamily="2" charset="2"/>
              </a:rPr>
              <a:t>oftewel: hoe gaan jullie het onderzoeken?)</a:t>
            </a:r>
          </a:p>
          <a:p>
            <a:r>
              <a:rPr lang="nl-NL" i="1" dirty="0">
                <a:sym typeface="Wingdings" panose="05000000000000000000" pitchFamily="2" charset="2"/>
              </a:rPr>
              <a:t> Aan het einde van je onderzoek geven jullie als groep antwoord op de hoofdvraag</a:t>
            </a:r>
            <a:endParaRPr lang="nl-NL" i="1" dirty="0"/>
          </a:p>
          <a:p>
            <a:pPr marL="342900" indent="-342900">
              <a:buAutoNum type="arabicPeriod"/>
            </a:pPr>
            <a:endParaRPr lang="nl-NL" dirty="0"/>
          </a:p>
          <a:p>
            <a:pPr marL="342900" indent="-342900">
              <a:buAutoNum type="arabicPeriod"/>
            </a:pPr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	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3FD49446-34CA-8C43-0551-6E620D43F81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957" t="32358" r="22073" b="51707"/>
          <a:stretch/>
        </p:blipFill>
        <p:spPr>
          <a:xfrm>
            <a:off x="1846217" y="5179942"/>
            <a:ext cx="10345782" cy="161641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301382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3854AE-CDAA-0ADC-D47C-9F3EF7A6E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3536"/>
            <a:ext cx="10515600" cy="1325563"/>
          </a:xfrm>
        </p:spPr>
        <p:txBody>
          <a:bodyPr/>
          <a:lstStyle/>
          <a:p>
            <a:pPr algn="ctr"/>
            <a:r>
              <a:rPr lang="nl-NL" b="1" dirty="0"/>
              <a:t>Deelvragen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F058C990-79AE-11B3-8B83-9F11C14C58FB}"/>
              </a:ext>
            </a:extLst>
          </p:cNvPr>
          <p:cNvSpPr txBox="1"/>
          <p:nvPr/>
        </p:nvSpPr>
        <p:spPr>
          <a:xfrm>
            <a:off x="838199" y="1236617"/>
            <a:ext cx="1051560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/>
              <a:t>Deelvragen = </a:t>
            </a:r>
          </a:p>
          <a:p>
            <a:pPr marL="342900" indent="-342900">
              <a:buAutoNum type="arabicPeriod"/>
            </a:pPr>
            <a:r>
              <a:rPr lang="nl-NL" dirty="0"/>
              <a:t>Dezelfde kenmerken als een hoofdvraag!</a:t>
            </a:r>
          </a:p>
          <a:p>
            <a:pPr marL="342900" indent="-342900">
              <a:buAutoNum type="arabicPeriod"/>
            </a:pPr>
            <a:r>
              <a:rPr lang="nl-NL" dirty="0"/>
              <a:t>Zijn minder complex</a:t>
            </a:r>
          </a:p>
          <a:p>
            <a:pPr marL="342900" indent="-342900">
              <a:buAutoNum type="arabicPeriod"/>
            </a:pPr>
            <a:r>
              <a:rPr lang="nl-NL" dirty="0"/>
              <a:t>Is een vraag die je per sé nodig hebt om de hoofdvraag te beantwoorden</a:t>
            </a:r>
          </a:p>
          <a:p>
            <a:pPr marL="342900" indent="-342900">
              <a:buAutoNum type="arabicPeriod"/>
            </a:pPr>
            <a:r>
              <a:rPr lang="nl-NL" dirty="0"/>
              <a:t>Probeer verschillende soorten vragen te bedenken (</a:t>
            </a:r>
            <a:r>
              <a:rPr lang="nl-NL" sz="1400" i="1" dirty="0"/>
              <a:t>zie figuur 2</a:t>
            </a:r>
            <a:r>
              <a:rPr lang="nl-NL" dirty="0"/>
              <a:t>)!</a:t>
            </a:r>
          </a:p>
          <a:p>
            <a:r>
              <a:rPr lang="nl-NL" dirty="0">
                <a:sym typeface="Wingdings" panose="05000000000000000000" pitchFamily="2" charset="2"/>
              </a:rPr>
              <a:t> De </a:t>
            </a:r>
            <a:r>
              <a:rPr lang="nl-NL" b="1" dirty="0">
                <a:sym typeface="Wingdings" panose="05000000000000000000" pitchFamily="2" charset="2"/>
              </a:rPr>
              <a:t>deelvragen</a:t>
            </a:r>
            <a:r>
              <a:rPr lang="nl-NL" dirty="0">
                <a:sym typeface="Wingdings" panose="05000000000000000000" pitchFamily="2" charset="2"/>
              </a:rPr>
              <a:t> samen geven antwoord op de hoofdvraag!</a:t>
            </a:r>
            <a:endParaRPr lang="nl-NL" dirty="0"/>
          </a:p>
        </p:txBody>
      </p:sp>
      <p:pic>
        <p:nvPicPr>
          <p:cNvPr id="1026" name="Picture 2" descr="Scriptietips – Scriptiegeslaagd">
            <a:extLst>
              <a:ext uri="{FF2B5EF4-FFF2-40B4-BE49-F238E27FC236}">
                <a16:creationId xmlns:a16="http://schemas.microsoft.com/office/drawing/2014/main" id="{D3DC78F4-DD6A-961F-617C-84CB4F4777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230880"/>
            <a:ext cx="7315200" cy="3171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BEBF5A0A-69AA-8185-E3A0-FA8F352B00DE}"/>
              </a:ext>
            </a:extLst>
          </p:cNvPr>
          <p:cNvSpPr txBox="1"/>
          <p:nvPr/>
        </p:nvSpPr>
        <p:spPr>
          <a:xfrm>
            <a:off x="4876800" y="6402025"/>
            <a:ext cx="2790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Figuur 2: Soorten vragen</a:t>
            </a:r>
          </a:p>
        </p:txBody>
      </p:sp>
      <p:pic>
        <p:nvPicPr>
          <p:cNvPr id="1028" name="Picture 4" descr="Hoofdstuk 2 - Deelvraag">
            <a:extLst>
              <a:ext uri="{FF2B5EF4-FFF2-40B4-BE49-F238E27FC236}">
                <a16:creationId xmlns:a16="http://schemas.microsoft.com/office/drawing/2014/main" id="{2CB52EDF-0A17-7033-A264-FDA2AF9812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230880"/>
            <a:ext cx="4876800" cy="3171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2D16037E-FBBB-3AA6-3528-CCF7D8986F82}"/>
              </a:ext>
            </a:extLst>
          </p:cNvPr>
          <p:cNvSpPr txBox="1"/>
          <p:nvPr/>
        </p:nvSpPr>
        <p:spPr>
          <a:xfrm>
            <a:off x="34833" y="6402025"/>
            <a:ext cx="4807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Figuur 1: voorbeeld hoofdvraag en deelvragen</a:t>
            </a:r>
          </a:p>
        </p:txBody>
      </p:sp>
    </p:spTree>
    <p:extLst>
      <p:ext uri="{BB962C8B-B14F-4D97-AF65-F5344CB8AC3E}">
        <p14:creationId xmlns:p14="http://schemas.microsoft.com/office/powerpoint/2010/main" val="305385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9AE41C-9864-71D4-FA66-A0CFA9F0E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0090" y="0"/>
            <a:ext cx="10515600" cy="1325563"/>
          </a:xfrm>
        </p:spPr>
        <p:txBody>
          <a:bodyPr/>
          <a:lstStyle/>
          <a:p>
            <a:r>
              <a:rPr lang="nl-NL" b="1" dirty="0"/>
              <a:t>Intro LA1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B7700814-8D96-E32B-3C2A-55D19DE156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0090" y="1023800"/>
            <a:ext cx="10371909" cy="5834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5512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182173A1-E73E-4365-AA43-B57E93C94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B8A1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Hoe start je een onderzoek?</a:t>
            </a:r>
          </a:p>
        </p:txBody>
      </p:sp>
      <p:sp>
        <p:nvSpPr>
          <p:cNvPr id="7" name="Tijdelijke aanduiding voor inhoud 2">
            <a:extLst>
              <a:ext uri="{FF2B5EF4-FFF2-40B4-BE49-F238E27FC236}">
                <a16:creationId xmlns:a16="http://schemas.microsoft.com/office/drawing/2014/main" id="{32BD766D-B663-4CEC-9A0B-2FC8C9E0901C}"/>
              </a:ext>
            </a:extLst>
          </p:cNvPr>
          <p:cNvSpPr txBox="1">
            <a:spLocks/>
          </p:cNvSpPr>
          <p:nvPr/>
        </p:nvSpPr>
        <p:spPr>
          <a:xfrm>
            <a:off x="838201" y="1690688"/>
            <a:ext cx="9614836" cy="283980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nl-NL" dirty="0"/>
              <a:t>Grootste valkuil bij onderzoek doen is teveel factoren mee nemen in het onderzoek</a:t>
            </a:r>
          </a:p>
          <a:p>
            <a:pPr>
              <a:buFontTx/>
              <a:buChar char="-"/>
            </a:pPr>
            <a:r>
              <a:rPr lang="nl-NL" dirty="0"/>
              <a:t>Hoe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baken</a:t>
            </a:r>
            <a:r>
              <a:rPr lang="nl-NL" dirty="0"/>
              <a:t> je je onderzoek af? </a:t>
            </a:r>
          </a:p>
          <a:p>
            <a:pPr>
              <a:buFontTx/>
              <a:buChar char="-"/>
            </a:pPr>
            <a:r>
              <a:rPr lang="nl-NL" dirty="0"/>
              <a:t>Hoe geef je focus aan een onderzoek?</a:t>
            </a:r>
          </a:p>
          <a:p>
            <a:pPr>
              <a:buFontTx/>
              <a:buChar char="-"/>
            </a:pPr>
            <a:r>
              <a:rPr lang="nl-NL" dirty="0"/>
              <a:t>Hoe zorg je ervoor dat je aan het einde een antwoord hebt dat past bij de vraag? 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F0EB1B02-8C66-4D0B-B1E4-65C615E1FA26}"/>
              </a:ext>
            </a:extLst>
          </p:cNvPr>
          <p:cNvSpPr txBox="1"/>
          <p:nvPr/>
        </p:nvSpPr>
        <p:spPr>
          <a:xfrm>
            <a:off x="838200" y="5724774"/>
            <a:ext cx="97310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  <a:t>Hoofd- en deelvragen formuleren!</a:t>
            </a:r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7DDF4DA2-C964-43CB-9A33-5432EDEA14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8743" y="4730978"/>
            <a:ext cx="1761897" cy="1761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7708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28133D-63F3-4493-99DF-62508C6B9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9574" y="597350"/>
            <a:ext cx="8860565" cy="648072"/>
          </a:xfrm>
        </p:spPr>
        <p:txBody>
          <a:bodyPr>
            <a:normAutofit fontScale="90000"/>
          </a:bodyPr>
          <a:lstStyle/>
          <a:p>
            <a:pPr algn="l"/>
            <a:r>
              <a:rPr lang="nl-NL" dirty="0"/>
              <a:t>Onderzoek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9AB161F-A546-4682-BAF2-6DE7EF8CED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5920" y="1721649"/>
            <a:ext cx="8136904" cy="1996109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Waar denk je aan bij onderzoek?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C8BCFF46-91C5-4B71-91DD-E98F34FD6C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9574" y="2703938"/>
            <a:ext cx="2605555" cy="368086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42493542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99574" y="505585"/>
            <a:ext cx="8860565" cy="648072"/>
          </a:xfrm>
        </p:spPr>
        <p:txBody>
          <a:bodyPr>
            <a:normAutofit fontScale="90000"/>
          </a:bodyPr>
          <a:lstStyle/>
          <a:p>
            <a:pPr algn="l"/>
            <a:r>
              <a:rPr lang="nl-NL" dirty="0"/>
              <a:t>Wat is onderzoek?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06951" y="1605100"/>
            <a:ext cx="6635080" cy="2933456"/>
          </a:xfrm>
        </p:spPr>
        <p:txBody>
          <a:bodyPr/>
          <a:lstStyle/>
          <a:p>
            <a:r>
              <a:rPr lang="nl-NL" dirty="0"/>
              <a:t>Systematisch</a:t>
            </a:r>
          </a:p>
          <a:p>
            <a:r>
              <a:rPr lang="nl-NL" dirty="0"/>
              <a:t>Gestructureerd</a:t>
            </a:r>
          </a:p>
          <a:p>
            <a:r>
              <a:rPr lang="nl-NL" dirty="0"/>
              <a:t>Bewijzen dat iets zo is</a:t>
            </a:r>
          </a:p>
          <a:p>
            <a:r>
              <a:rPr lang="nl-NL" dirty="0"/>
              <a:t>Waarnemen (geen mening hebben)</a:t>
            </a:r>
          </a:p>
          <a:p>
            <a:pPr lvl="1"/>
            <a:r>
              <a:rPr lang="nl-NL" dirty="0"/>
              <a:t>Objectief</a:t>
            </a:r>
          </a:p>
          <a:p>
            <a:pPr lvl="1"/>
            <a:r>
              <a:rPr lang="nl-NL" dirty="0"/>
              <a:t>Subjectief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16908" y="3693566"/>
            <a:ext cx="3214688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9314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28159" y="772187"/>
            <a:ext cx="8860565" cy="648072"/>
          </a:xfrm>
        </p:spPr>
        <p:txBody>
          <a:bodyPr>
            <a:normAutofit fontScale="90000"/>
          </a:bodyPr>
          <a:lstStyle/>
          <a:p>
            <a:pPr algn="l"/>
            <a:r>
              <a:rPr lang="nl-NL" dirty="0"/>
              <a:t>Controleerbaarheid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51084" y="1984578"/>
            <a:ext cx="7365504" cy="2188535"/>
          </a:xfrm>
        </p:spPr>
        <p:txBody>
          <a:bodyPr>
            <a:normAutofit lnSpcReduction="10000"/>
          </a:bodyPr>
          <a:lstStyle/>
          <a:p>
            <a:r>
              <a:rPr lang="nl-NL" dirty="0"/>
              <a:t>Een onderzoek moet herhaald kunnen worden!</a:t>
            </a:r>
          </a:p>
          <a:p>
            <a:r>
              <a:rPr lang="nl-NL" dirty="0"/>
              <a:t>Duidelijke beschrijving van methoden en stappen </a:t>
            </a:r>
          </a:p>
          <a:p>
            <a:r>
              <a:rPr lang="nl-NL" dirty="0"/>
              <a:t>Nauwkeurig werken</a:t>
            </a:r>
          </a:p>
          <a:p>
            <a:r>
              <a:rPr lang="nl-NL" dirty="0"/>
              <a:t>Vergroot betrouwbaarheid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2057" y="3835533"/>
            <a:ext cx="1964531" cy="1307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702029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8E09137C68A74EA55321485504F917" ma:contentTypeVersion="17" ma:contentTypeDescription="Een nieuw document maken." ma:contentTypeScope="" ma:versionID="0f68ed45c25507020046cd58e7081853">
  <xsd:schema xmlns:xsd="http://www.w3.org/2001/XMLSchema" xmlns:xs="http://www.w3.org/2001/XMLSchema" xmlns:p="http://schemas.microsoft.com/office/2006/metadata/properties" xmlns:ns2="2c4f0c93-2979-4f27-aab2-70de95932352" xmlns:ns3="c6f82ce1-f6df-49a5-8b49-cf8409a27aa4" targetNamespace="http://schemas.microsoft.com/office/2006/metadata/properties" ma:root="true" ma:fieldsID="ed2a775c62b2ef6a30ca6d924b06821c" ns2:_="" ns3:_="">
    <xsd:import namespace="2c4f0c93-2979-4f27-aab2-70de95932352"/>
    <xsd:import namespace="c6f82ce1-f6df-49a5-8b49-cf8409a27aa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f0c93-2979-4f27-aab2-70de9593235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ad38e81-2dce-48e2-a4cf-6cf5e967729a}" ma:internalName="TaxCatchAll" ma:showField="CatchAllData" ma:web="2c4f0c93-2979-4f27-aab2-70de9593235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f82ce1-f6df-49a5-8b49-cf8409a27a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2bf06c9d-aefe-4981-8979-7b8905db08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913B82F-2E7E-42C4-B48E-A6575CBE6072}"/>
</file>

<file path=customXml/itemProps2.xml><?xml version="1.0" encoding="utf-8"?>
<ds:datastoreItem xmlns:ds="http://schemas.openxmlformats.org/officeDocument/2006/customXml" ds:itemID="{E3487DF3-BCEB-4F5A-A4CD-060D5CB7D874}"/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638</Words>
  <Application>Microsoft Office PowerPoint</Application>
  <PresentationFormat>Breedbeeld</PresentationFormat>
  <Paragraphs>128</Paragraphs>
  <Slides>15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Wingdings</vt:lpstr>
      <vt:lpstr>Kantoorthema</vt:lpstr>
      <vt:lpstr>PowerPoint-presentatie</vt:lpstr>
      <vt:lpstr>Vandaag op het programma</vt:lpstr>
      <vt:lpstr>Probleemstelling, hoofd- en deelvragen maken </vt:lpstr>
      <vt:lpstr>Deelvragen</vt:lpstr>
      <vt:lpstr>Intro LA1</vt:lpstr>
      <vt:lpstr>Hoe start je een onderzoek?</vt:lpstr>
      <vt:lpstr>Onderzoek</vt:lpstr>
      <vt:lpstr>Wat is onderzoek?</vt:lpstr>
      <vt:lpstr>Controleerbaarheid</vt:lpstr>
      <vt:lpstr>Wat is onderzoek?</vt:lpstr>
      <vt:lpstr>Onderzoeksmethoden</vt:lpstr>
      <vt:lpstr>Dus wat gaan jullie het 1ste en 2de uur doen:</vt:lpstr>
      <vt:lpstr>Volgende week meer informatie</vt:lpstr>
      <vt:lpstr>Fieldresearch </vt:lpstr>
      <vt:lpstr>Samenwerking:  Document verantwoording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Steven Linkels</dc:creator>
  <cp:lastModifiedBy>Steven Linkels</cp:lastModifiedBy>
  <cp:revision>1</cp:revision>
  <dcterms:created xsi:type="dcterms:W3CDTF">2022-09-13T11:46:14Z</dcterms:created>
  <dcterms:modified xsi:type="dcterms:W3CDTF">2022-09-13T13:22:04Z</dcterms:modified>
</cp:coreProperties>
</file>